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56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2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54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65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8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24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40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26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2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4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83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4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39D9-340D-4AD8-A816-94F0BDAC792F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65DC-4E31-4721-BC7F-E77E6329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10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Atsuki Kobayashi\AppData\Local\Microsoft\Windows\INetCache\IE\JKE7GQMW\lgi01b2013081821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7" y="5793070"/>
            <a:ext cx="564547" cy="57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二等辺三角形 36"/>
          <p:cNvSpPr/>
          <p:nvPr/>
        </p:nvSpPr>
        <p:spPr>
          <a:xfrm>
            <a:off x="334755" y="5517232"/>
            <a:ext cx="1212909" cy="929206"/>
          </a:xfrm>
          <a:prstGeom prst="triangl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34150" y="305361"/>
            <a:ext cx="17043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日本人の倫理観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武士道の影響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仏教の影響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神道、多神教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その他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07904" y="188640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日本の文化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/>
              <a:t>恥の</a:t>
            </a:r>
            <a:r>
              <a:rPr lang="ja-JP" altLang="en-US" sz="1600" dirty="0" smtClean="0"/>
              <a:t>文化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甘えの</a:t>
            </a:r>
            <a:r>
              <a:rPr kumimoji="1" lang="ja-JP" altLang="en-US" sz="1600" dirty="0" smtClean="0"/>
              <a:t>構造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ウチ向き・ムラ社会</a:t>
            </a:r>
            <a:endParaRPr kumimoji="1" lang="ja-JP" alt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その他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56176" y="89337"/>
            <a:ext cx="1989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日本人の心理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集団</a:t>
            </a:r>
            <a:r>
              <a:rPr lang="ja-JP" altLang="en-US" sz="1600" dirty="0"/>
              <a:t>浅慮</a:t>
            </a:r>
            <a:endParaRPr lang="ja-JP" alt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/>
              <a:t>犯罪心理学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「倫理の死角」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/>
              <a:t>その他</a:t>
            </a:r>
            <a:endParaRPr lang="ja-JP" altLang="en-US" sz="1600" dirty="0" smtClean="0"/>
          </a:p>
        </p:txBody>
      </p:sp>
      <p:sp>
        <p:nvSpPr>
          <p:cNvPr id="7" name="下矢印 6"/>
          <p:cNvSpPr/>
          <p:nvPr/>
        </p:nvSpPr>
        <p:spPr>
          <a:xfrm rot="19678773">
            <a:off x="2687561" y="1598825"/>
            <a:ext cx="864096" cy="56569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4067944" y="1497502"/>
            <a:ext cx="864096" cy="56677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1545108">
            <a:off x="5366131" y="1575439"/>
            <a:ext cx="864096" cy="53839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34150" y="4437112"/>
            <a:ext cx="6044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コンプライアンス関係の実用書等</a:t>
            </a:r>
            <a:r>
              <a:rPr lang="ja-JP" altLang="en-US" sz="1600" dirty="0"/>
              <a:t>を検討・批判する</a:t>
            </a:r>
            <a:endParaRPr lang="ja-JP" altLang="en-US" sz="1600" dirty="0" smtClean="0"/>
          </a:p>
          <a:p>
            <a:pPr marL="627063" indent="-265113"/>
            <a:r>
              <a:rPr lang="ja-JP" altLang="en-US" sz="1600" dirty="0"/>
              <a:t>→</a:t>
            </a:r>
            <a:r>
              <a:rPr lang="ja-JP" altLang="en-US" sz="1600" dirty="0" smtClean="0"/>
              <a:t>日本人の倫理観･文化・心理学に適合しないため効果がない、あるいは逆効果になるようなことを言っていないか</a:t>
            </a:r>
            <a:endParaRPr kumimoji="1" lang="ja-JP" alt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日本人に</a:t>
            </a:r>
            <a:r>
              <a:rPr lang="ja-JP" altLang="en-US" sz="1600" dirty="0"/>
              <a:t>適した</a:t>
            </a:r>
            <a:r>
              <a:rPr lang="ja-JP" altLang="en-US" sz="1600" dirty="0" smtClean="0"/>
              <a:t>ｺﾝﾌﾟﾗｲｱﾝｽ・内通体制・各種施策を提案する</a:t>
            </a:r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53407" y="6732"/>
            <a:ext cx="10550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2016.9.19/</a:t>
            </a:r>
            <a:r>
              <a:rPr kumimoji="1" lang="ja-JP" altLang="en-US" sz="1050" dirty="0" smtClean="0"/>
              <a:t>小林</a:t>
            </a:r>
            <a:endParaRPr kumimoji="1" lang="ja-JP" altLang="en-US" sz="1050" dirty="0"/>
          </a:p>
        </p:txBody>
      </p:sp>
      <p:sp>
        <p:nvSpPr>
          <p:cNvPr id="3" name="AutoShape 2" descr="「鳥居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雲 15"/>
          <p:cNvSpPr/>
          <p:nvPr/>
        </p:nvSpPr>
        <p:spPr>
          <a:xfrm>
            <a:off x="307975" y="79945"/>
            <a:ext cx="8368481" cy="162086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7092280" y="148478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多神教文化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118144" y="1700808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ムラ社会、集団浅慮</a:t>
            </a:r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その他　</a:t>
            </a:r>
            <a:endParaRPr kumimoji="1" lang="ja-JP" altLang="en-US" sz="1200" dirty="0"/>
          </a:p>
        </p:txBody>
      </p:sp>
      <p:sp>
        <p:nvSpPr>
          <p:cNvPr id="1031" name="テキスト ボックス 1030"/>
          <p:cNvSpPr txBox="1"/>
          <p:nvPr/>
        </p:nvSpPr>
        <p:spPr>
          <a:xfrm>
            <a:off x="7092279" y="4293097"/>
            <a:ext cx="2016225" cy="1169551"/>
          </a:xfrm>
          <a:prstGeom prst="rect">
            <a:avLst/>
          </a:prstGeom>
          <a:noFill/>
          <a:ln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たとえば</a:t>
            </a:r>
          </a:p>
          <a:p>
            <a:r>
              <a:rPr lang="ja-JP" altLang="en-US" sz="1400" dirty="0" smtClean="0"/>
              <a:t>ｺﾝﾌﾟﾗ三巨頭の実用書</a:t>
            </a:r>
            <a:r>
              <a:rPr lang="en-US" altLang="ja-JP" sz="1400" dirty="0" smtClean="0"/>
              <a:t>*</a:t>
            </a:r>
            <a:endParaRPr kumimoji="1" lang="ja-JP" altLang="en-US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400" dirty="0" smtClean="0"/>
              <a:t>浜辺</a:t>
            </a:r>
            <a:r>
              <a:rPr kumimoji="1" lang="ja-JP" altLang="en-US" sz="1400" dirty="0" smtClean="0"/>
              <a:t>陽一郎</a:t>
            </a:r>
            <a:r>
              <a:rPr lang="ja-JP" altLang="en-US" sz="1200" dirty="0" smtClean="0"/>
              <a:t>（</a:t>
            </a:r>
            <a:r>
              <a:rPr kumimoji="1" lang="ja-JP" altLang="en-US" sz="1200" dirty="0" smtClean="0"/>
              <a:t>森濱</a:t>
            </a:r>
            <a:r>
              <a:rPr lang="ja-JP" altLang="en-US" sz="1200" dirty="0"/>
              <a:t>）</a:t>
            </a:r>
            <a:endParaRPr kumimoji="1" lang="ja-JP" alt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 smtClean="0"/>
              <a:t>郷原信郎</a:t>
            </a:r>
            <a:r>
              <a:rPr lang="ja-JP" altLang="en-US" sz="1200" dirty="0" smtClean="0"/>
              <a:t>（元</a:t>
            </a:r>
            <a:r>
              <a:rPr lang="ja-JP" altLang="en-US" sz="1200" dirty="0"/>
              <a:t>検事）</a:t>
            </a:r>
            <a:endParaRPr lang="ja-JP" alt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 smtClean="0"/>
              <a:t>高巌</a:t>
            </a:r>
            <a:r>
              <a:rPr lang="ja-JP" altLang="en-US" sz="1200" dirty="0" smtClean="0"/>
              <a:t>（麗澤</a:t>
            </a:r>
            <a:r>
              <a:rPr lang="ja-JP" altLang="en-US" sz="1200" dirty="0"/>
              <a:t>大教授</a:t>
            </a:r>
            <a:r>
              <a:rPr lang="ja-JP" altLang="en-US" sz="1200" dirty="0" smtClean="0"/>
              <a:t>）</a:t>
            </a:r>
            <a:endParaRPr lang="ja-JP" altLang="en-US" sz="12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0232" y="567930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「日本人の心」の視点</a:t>
            </a:r>
            <a:r>
              <a:rPr kumimoji="1" lang="ja-JP" altLang="en-US" sz="1600" dirty="0" smtClean="0"/>
              <a:t>が</a:t>
            </a:r>
          </a:p>
          <a:p>
            <a:r>
              <a:rPr kumimoji="1" lang="ja-JP" altLang="en-US" sz="1600" dirty="0" smtClean="0"/>
              <a:t>欠けて</a:t>
            </a:r>
            <a:r>
              <a:rPr kumimoji="1" lang="ja-JP" altLang="en-US" sz="1600" dirty="0" smtClean="0"/>
              <a:t>いるのではないか</a:t>
            </a:r>
            <a:endParaRPr kumimoji="1" lang="ja-JP" altLang="en-US" sz="1600" dirty="0"/>
          </a:p>
        </p:txBody>
      </p:sp>
      <p:sp>
        <p:nvSpPr>
          <p:cNvPr id="26" name="左右矢印 25"/>
          <p:cNvSpPr/>
          <p:nvPr/>
        </p:nvSpPr>
        <p:spPr>
          <a:xfrm>
            <a:off x="3347864" y="2795582"/>
            <a:ext cx="2523290" cy="626586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925" y="2507550"/>
            <a:ext cx="1179139" cy="111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366234" y="3722975"/>
            <a:ext cx="723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/>
              <a:t>日本人特有の倫理観・文化・心理を考慮に入れた</a:t>
            </a:r>
          </a:p>
          <a:p>
            <a:pPr algn="ctr"/>
            <a:r>
              <a:rPr kumimoji="1" lang="ja-JP" altLang="en-US" sz="1600" dirty="0" smtClean="0"/>
              <a:t>ｺﾝﾌﾟﾗｲｱﾝｽ・内部通報体制の構築・各種施策が必要ではないか</a:t>
            </a:r>
          </a:p>
        </p:txBody>
      </p:sp>
      <p:sp>
        <p:nvSpPr>
          <p:cNvPr id="18" name="下矢印 17"/>
          <p:cNvSpPr/>
          <p:nvPr/>
        </p:nvSpPr>
        <p:spPr>
          <a:xfrm>
            <a:off x="4104456" y="3515662"/>
            <a:ext cx="683568" cy="21602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4104456" y="4254906"/>
            <a:ext cx="683568" cy="19686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7504" y="2702088"/>
            <a:ext cx="3188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なぜなのか</a:t>
            </a:r>
            <a:r>
              <a:rPr kumimoji="1" lang="en-US" altLang="ja-JP" sz="1200" dirty="0" smtClean="0"/>
              <a:t>…..</a:t>
            </a:r>
            <a:endParaRPr kumimoji="1" lang="ja-JP" alt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/>
              <a:t>落とした財布がもどってくる日本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 smtClean="0"/>
              <a:t>W</a:t>
            </a:r>
            <a:r>
              <a:rPr kumimoji="1" lang="ja-JP" altLang="en-US" sz="1200" dirty="0" smtClean="0"/>
              <a:t>杯サッカー観戦後ゴミを</a:t>
            </a:r>
            <a:r>
              <a:rPr lang="ja-JP" altLang="en-US" sz="1200" dirty="0"/>
              <a:t>拾って</a:t>
            </a:r>
            <a:r>
              <a:rPr kumimoji="1" lang="ja-JP" altLang="en-US" sz="1200" dirty="0" smtClean="0"/>
              <a:t>帰る日本人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給水の列に</a:t>
            </a:r>
            <a:r>
              <a:rPr kumimoji="1" lang="ja-JP" altLang="en-US" sz="1200" dirty="0" smtClean="0"/>
              <a:t>整然と並ぶ日本人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940152" y="2637388"/>
            <a:ext cx="28083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不祥事がなくならない</a:t>
            </a:r>
            <a:r>
              <a:rPr kumimoji="1" lang="en-US" altLang="ja-JP" sz="1600" dirty="0" smtClean="0"/>
              <a:t>…..</a:t>
            </a:r>
            <a:endParaRPr kumimoji="1" lang="ja-JP" alt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/>
              <a:t>過去の違反事例を倫理観・文化・心理学から分析することが必要ではないか</a:t>
            </a:r>
            <a:endParaRPr kumimoji="1" lang="ja-JP" altLang="en-US" sz="1400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5940152" y="2532810"/>
            <a:ext cx="3096344" cy="1089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60232" y="2363534"/>
            <a:ext cx="14401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悪い影響か？</a:t>
            </a:r>
            <a:endParaRPr kumimoji="1" lang="ja-JP" altLang="en-US" sz="1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07504" y="2604819"/>
            <a:ext cx="3152272" cy="961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4924" y="2435542"/>
            <a:ext cx="14928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良い影響か？</a:t>
            </a:r>
            <a:endParaRPr kumimoji="1" lang="ja-JP" altLang="en-US" sz="1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26237" y="1772816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武士道、恥の文化</a:t>
            </a:r>
          </a:p>
          <a:p>
            <a:r>
              <a:rPr lang="ja-JP" altLang="en-US" sz="1200" dirty="0"/>
              <a:t>その他</a:t>
            </a:r>
            <a:endParaRPr kumimoji="1" lang="ja-JP" altLang="en-US" sz="1200" dirty="0"/>
          </a:p>
        </p:txBody>
      </p:sp>
      <p:sp>
        <p:nvSpPr>
          <p:cNvPr id="30" name="雲形吹き出し 29"/>
          <p:cNvSpPr/>
          <p:nvPr/>
        </p:nvSpPr>
        <p:spPr>
          <a:xfrm>
            <a:off x="6948264" y="1340768"/>
            <a:ext cx="1800200" cy="878750"/>
          </a:xfrm>
          <a:prstGeom prst="cloudCallout">
            <a:avLst>
              <a:gd name="adj1" fmla="val -13155"/>
              <a:gd name="adj2" fmla="val 7096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31840" y="2003494"/>
            <a:ext cx="26862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ｺﾝﾌﾟﾗｲｱﾝｽにとって</a:t>
            </a:r>
          </a:p>
          <a:p>
            <a:pPr algn="ctr"/>
            <a:r>
              <a:rPr kumimoji="1" lang="ja-JP" altLang="en-US" sz="2000" dirty="0" smtClean="0"/>
              <a:t>良い影響・悪い影響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5405" y="3659678"/>
            <a:ext cx="18343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良い事</a:t>
            </a:r>
            <a:r>
              <a:rPr kumimoji="1" lang="ja-JP" altLang="en-US" sz="1400" dirty="0" smtClean="0"/>
              <a:t>するのも</a:t>
            </a:r>
            <a:r>
              <a:rPr lang="ja-JP" altLang="en-US" sz="1400" dirty="0" smtClean="0"/>
              <a:t>悪い事</a:t>
            </a:r>
            <a:r>
              <a:rPr kumimoji="1" lang="ja-JP" altLang="en-US" sz="1400" dirty="0" smtClean="0"/>
              <a:t>するのも最後は</a:t>
            </a:r>
          </a:p>
          <a:p>
            <a:r>
              <a:rPr kumimoji="1" lang="ja-JP" altLang="en-US" sz="1400" dirty="0" smtClean="0"/>
              <a:t>心の問題ではないか</a:t>
            </a:r>
            <a:endParaRPr kumimoji="1" lang="ja-JP" altLang="en-US" sz="1400" dirty="0"/>
          </a:p>
        </p:txBody>
      </p:sp>
      <p:sp>
        <p:nvSpPr>
          <p:cNvPr id="11" name="右矢印 10"/>
          <p:cNvSpPr/>
          <p:nvPr/>
        </p:nvSpPr>
        <p:spPr>
          <a:xfrm>
            <a:off x="1869803" y="3731686"/>
            <a:ext cx="325933" cy="451212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79712" y="6211669"/>
            <a:ext cx="7188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*</a:t>
            </a:r>
            <a:r>
              <a:rPr kumimoji="1" lang="ja-JP" altLang="en-US" sz="1200" dirty="0" smtClean="0"/>
              <a:t>浜辺「ｺﾝﾌﾟﾗｲｱﾝｽの</a:t>
            </a:r>
            <a:r>
              <a:rPr lang="ja-JP" altLang="en-US" sz="1200" dirty="0"/>
              <a:t>考え方</a:t>
            </a:r>
            <a:r>
              <a:rPr kumimoji="1" lang="ja-JP" altLang="en-US" sz="1200" dirty="0" smtClean="0"/>
              <a:t>」（</a:t>
            </a:r>
            <a:r>
              <a:rPr lang="ja-JP" altLang="en-US" sz="1200" dirty="0"/>
              <a:t>中公</a:t>
            </a:r>
            <a:r>
              <a:rPr kumimoji="1" lang="ja-JP" altLang="en-US" sz="1200" dirty="0" smtClean="0"/>
              <a:t>新書）：予想外に地味な内容、わりと人間に目が向いている。</a:t>
            </a:r>
          </a:p>
          <a:p>
            <a:r>
              <a:rPr kumimoji="1" lang="ja-JP" altLang="en-US" sz="1200" dirty="0" smtClean="0"/>
              <a:t>  郷原「ｺﾝﾌﾟﾗｲｱﾝｽ革命」（文芸社）：「ﾌﾙｾｯﾄ･ｺﾝﾌﾟﾗｲｱﾝｽ」は看板倒れ。日米比較は古臭い</a:t>
            </a:r>
            <a:r>
              <a:rPr lang="ja-JP" altLang="en-US" sz="1200" dirty="0"/>
              <a:t>形式論</a:t>
            </a:r>
            <a:r>
              <a:rPr lang="ja-JP" altLang="en-US" sz="1200" dirty="0" smtClean="0"/>
              <a:t>。唯物論者。</a:t>
            </a:r>
            <a:endParaRPr kumimoji="1" lang="ja-JP" altLang="en-US" sz="1200" dirty="0" smtClean="0"/>
          </a:p>
          <a:p>
            <a:r>
              <a:rPr kumimoji="1" lang="ja-JP" altLang="en-US" sz="1200" dirty="0" smtClean="0"/>
              <a:t> 高 「ｺﾝﾌﾟﾗｲｱﾝｽの知識」（日経文庫</a:t>
            </a:r>
            <a:r>
              <a:rPr lang="ja-JP" altLang="en-US" sz="1200" dirty="0"/>
              <a:t>）：要領よく</a:t>
            </a:r>
            <a:r>
              <a:rPr lang="ja-JP" altLang="en-US" sz="1200" dirty="0" smtClean="0"/>
              <a:t>まとまっている。良書。人間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心に目が向いている</a:t>
            </a:r>
            <a:r>
              <a:rPr lang="ja-JP" altLang="en-US" sz="1200" dirty="0" smtClean="0"/>
              <a:t>部分もあり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0" y="6033482"/>
            <a:ext cx="2032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AR P行書体B" panose="03000800000000000000" pitchFamily="66" charset="-128"/>
                <a:ea typeface="AR P行書体B" panose="03000800000000000000" pitchFamily="66" charset="-128"/>
              </a:rPr>
              <a:t>技　</a:t>
            </a:r>
            <a:r>
              <a:rPr kumimoji="1" lang="ja-JP" altLang="en-US" sz="1100" dirty="0" smtClean="0">
                <a:latin typeface="AR P行書体B" panose="03000800000000000000" pitchFamily="66" charset="-128"/>
                <a:ea typeface="AR P行書体B" panose="03000800000000000000" pitchFamily="66" charset="-128"/>
              </a:rPr>
              <a:t>　　</a:t>
            </a:r>
            <a:r>
              <a:rPr kumimoji="1" lang="ja-JP" altLang="en-US" sz="4000" dirty="0" smtClean="0">
                <a:latin typeface="AR P行書体B" panose="03000800000000000000" pitchFamily="66" charset="-128"/>
                <a:ea typeface="AR P行書体B" panose="03000800000000000000" pitchFamily="66" charset="-128"/>
              </a:rPr>
              <a:t>体</a:t>
            </a:r>
            <a:endParaRPr kumimoji="1" lang="ja-JP" altLang="en-US" sz="4000" dirty="0">
              <a:latin typeface="AR P行書体B" panose="03000800000000000000" pitchFamily="66" charset="-128"/>
              <a:ea typeface="AR P行書体B" panose="03000800000000000000" pitchFamily="66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2005" y="50851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latin typeface="AR P行書体B" panose="03000800000000000000" pitchFamily="66" charset="-128"/>
                <a:ea typeface="AR P行書体B" panose="03000800000000000000" pitchFamily="66" charset="-128"/>
              </a:rPr>
              <a:t>心</a:t>
            </a:r>
            <a:endParaRPr kumimoji="1" lang="ja-JP" altLang="en-US" sz="4000" dirty="0"/>
          </a:p>
        </p:txBody>
      </p:sp>
      <p:sp>
        <p:nvSpPr>
          <p:cNvPr id="44" name="下矢印 43"/>
          <p:cNvSpPr/>
          <p:nvPr/>
        </p:nvSpPr>
        <p:spPr>
          <a:xfrm>
            <a:off x="7403113" y="5511135"/>
            <a:ext cx="683568" cy="19686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256" y="214768"/>
            <a:ext cx="477928" cy="47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 descr="C:\Users\Atsuki Kobayashi\AppData\Local\Microsoft\Windows\INetCache\IE\0N2JLTH7\gi01b20140301080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432048" cy="52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9330"/>
            <a:ext cx="673112" cy="475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045" y="5462648"/>
            <a:ext cx="790638" cy="52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691" y="5445224"/>
            <a:ext cx="648072" cy="62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202" y="5462648"/>
            <a:ext cx="578385" cy="57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テキスト ボックス 39"/>
          <p:cNvSpPr txBox="1"/>
          <p:nvPr/>
        </p:nvSpPr>
        <p:spPr>
          <a:xfrm>
            <a:off x="3203848" y="6046278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浜辺陽一郎</a:t>
            </a:r>
            <a:endParaRPr kumimoji="1" lang="ja-JP" altLang="en-US" sz="9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65595" y="602128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郷原信郎</a:t>
            </a:r>
            <a:endParaRPr kumimoji="1" lang="ja-JP" altLang="en-US" sz="9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945978" y="603324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高巌</a:t>
            </a:r>
            <a:endParaRPr kumimoji="1" lang="ja-JP" altLang="en-US" sz="900" dirty="0"/>
          </a:p>
        </p:txBody>
      </p:sp>
      <p:sp>
        <p:nvSpPr>
          <p:cNvPr id="28" name="雲形吹き出し 27"/>
          <p:cNvSpPr/>
          <p:nvPr/>
        </p:nvSpPr>
        <p:spPr>
          <a:xfrm>
            <a:off x="103290" y="1700808"/>
            <a:ext cx="1608113" cy="583043"/>
          </a:xfrm>
          <a:prstGeom prst="cloudCallout">
            <a:avLst>
              <a:gd name="adj1" fmla="val 11566"/>
              <a:gd name="adj2" fmla="val 78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>
            <a:off x="6372200" y="5013176"/>
            <a:ext cx="648072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55466" y="4973106"/>
            <a:ext cx="7906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 smtClean="0"/>
              <a:t>倫理観</a:t>
            </a:r>
          </a:p>
          <a:p>
            <a:pPr algn="ctr"/>
            <a:r>
              <a:rPr lang="ja-JP" altLang="en-US" sz="1050" dirty="0" smtClean="0"/>
              <a:t>文化・心理</a:t>
            </a:r>
            <a:endParaRPr kumimoji="1" lang="ja-JP" altLang="en-US" sz="105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7504" y="6597352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施策</a:t>
            </a:r>
            <a:endParaRPr kumimoji="1" lang="ja-JP" altLang="en-US" sz="105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75656" y="6597352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体制</a:t>
            </a:r>
            <a:endParaRPr kumimoji="1" lang="ja-JP" altLang="en-US" sz="105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67544" y="5661248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ｺﾝﾌﾟﾗｲｱﾝｽ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4359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369</Words>
  <Application>Microsoft Office PowerPoint</Application>
  <PresentationFormat>画面に合わせる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Atsuki Kobayashi</dc:creator>
  <cp:lastModifiedBy>Atsuki Kobayashi</cp:lastModifiedBy>
  <cp:revision>80</cp:revision>
  <dcterms:created xsi:type="dcterms:W3CDTF">2016-08-29T11:34:16Z</dcterms:created>
  <dcterms:modified xsi:type="dcterms:W3CDTF">2016-09-16T14:20:43Z</dcterms:modified>
</cp:coreProperties>
</file>