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34" autoAdjust="0"/>
    <p:restoredTop sz="94595" autoAdjust="0"/>
  </p:normalViewPr>
  <p:slideViewPr>
    <p:cSldViewPr>
      <p:cViewPr>
        <p:scale>
          <a:sx n="90" d="100"/>
          <a:sy n="90" d="100"/>
        </p:scale>
        <p:origin x="-135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B7028-C7C7-4EF2-91A5-6F75DC6A8E41}" type="datetimeFigureOut">
              <a:rPr kumimoji="1" lang="ja-JP" altLang="en-US" smtClean="0"/>
              <a:t>2016/9/15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3CFB2-3D7C-4243-AF34-E77C259166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8196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B7028-C7C7-4EF2-91A5-6F75DC6A8E41}" type="datetimeFigureOut">
              <a:rPr kumimoji="1" lang="ja-JP" altLang="en-US" smtClean="0"/>
              <a:t>2016/9/15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3CFB2-3D7C-4243-AF34-E77C259166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3499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B7028-C7C7-4EF2-91A5-6F75DC6A8E41}" type="datetimeFigureOut">
              <a:rPr kumimoji="1" lang="ja-JP" altLang="en-US" smtClean="0"/>
              <a:t>2016/9/15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3CFB2-3D7C-4243-AF34-E77C259166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1169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B7028-C7C7-4EF2-91A5-6F75DC6A8E41}" type="datetimeFigureOut">
              <a:rPr kumimoji="1" lang="ja-JP" altLang="en-US" smtClean="0"/>
              <a:t>2016/9/15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3CFB2-3D7C-4243-AF34-E77C259166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2106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B7028-C7C7-4EF2-91A5-6F75DC6A8E41}" type="datetimeFigureOut">
              <a:rPr kumimoji="1" lang="ja-JP" altLang="en-US" smtClean="0"/>
              <a:t>2016/9/15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3CFB2-3D7C-4243-AF34-E77C259166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5782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B7028-C7C7-4EF2-91A5-6F75DC6A8E41}" type="datetimeFigureOut">
              <a:rPr kumimoji="1" lang="ja-JP" altLang="en-US" smtClean="0"/>
              <a:t>2016/9/15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3CFB2-3D7C-4243-AF34-E77C259166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4983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B7028-C7C7-4EF2-91A5-6F75DC6A8E41}" type="datetimeFigureOut">
              <a:rPr kumimoji="1" lang="ja-JP" altLang="en-US" smtClean="0"/>
              <a:t>2016/9/15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3CFB2-3D7C-4243-AF34-E77C259166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100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B7028-C7C7-4EF2-91A5-6F75DC6A8E41}" type="datetimeFigureOut">
              <a:rPr kumimoji="1" lang="ja-JP" altLang="en-US" smtClean="0"/>
              <a:t>2016/9/15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3CFB2-3D7C-4243-AF34-E77C259166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6858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B7028-C7C7-4EF2-91A5-6F75DC6A8E41}" type="datetimeFigureOut">
              <a:rPr kumimoji="1" lang="ja-JP" altLang="en-US" smtClean="0"/>
              <a:t>2016/9/15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3CFB2-3D7C-4243-AF34-E77C259166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2457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B7028-C7C7-4EF2-91A5-6F75DC6A8E41}" type="datetimeFigureOut">
              <a:rPr kumimoji="1" lang="ja-JP" altLang="en-US" smtClean="0"/>
              <a:t>2016/9/15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3CFB2-3D7C-4243-AF34-E77C259166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15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B7028-C7C7-4EF2-91A5-6F75DC6A8E41}" type="datetimeFigureOut">
              <a:rPr kumimoji="1" lang="ja-JP" altLang="en-US" smtClean="0"/>
              <a:t>2016/9/15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3CFB2-3D7C-4243-AF34-E77C259166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6927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B7028-C7C7-4EF2-91A5-6F75DC6A8E41}" type="datetimeFigureOut">
              <a:rPr kumimoji="1" lang="ja-JP" altLang="en-US" smtClean="0"/>
              <a:t>2016/9/15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3CFB2-3D7C-4243-AF34-E77C259166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6112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jpe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933056"/>
            <a:ext cx="514873" cy="514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4" descr="C:\Users\Atsuki Kobayashi\AppData\Local\Microsoft\Windows\INetCache\IE\59TVBXT1\lgi01a20141021100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440" y="3140968"/>
            <a:ext cx="506524" cy="824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3340928" y="2382560"/>
            <a:ext cx="2316660" cy="22313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dirty="0" smtClean="0"/>
              <a:t>オリンパス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100" dirty="0"/>
              <a:t>バブル期</a:t>
            </a:r>
            <a:r>
              <a:rPr lang="ja-JP" altLang="en-US" sz="1100" dirty="0" smtClean="0"/>
              <a:t>の有価証券投資の損失</a:t>
            </a:r>
          </a:p>
          <a:p>
            <a:r>
              <a:rPr kumimoji="1" lang="ja-JP" altLang="en-US" sz="1100" dirty="0" smtClean="0"/>
              <a:t>▲</a:t>
            </a:r>
            <a:r>
              <a:rPr kumimoji="1" lang="en-US" altLang="ja-JP" sz="1100" dirty="0" smtClean="0"/>
              <a:t>1,200</a:t>
            </a:r>
            <a:r>
              <a:rPr kumimoji="1" lang="ja-JP" altLang="en-US" sz="1100" dirty="0" smtClean="0"/>
              <a:t>億円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100" dirty="0" smtClean="0"/>
              <a:t>会計基準が時価評価へ変更</a:t>
            </a:r>
          </a:p>
          <a:p>
            <a:r>
              <a:rPr lang="ja-JP" altLang="en-US" sz="1100" dirty="0"/>
              <a:t>　</a:t>
            </a:r>
            <a:r>
              <a:rPr lang="ja-JP" altLang="en-US" sz="1100" dirty="0" smtClean="0"/>
              <a:t>→評価損が表面化することに</a:t>
            </a:r>
          </a:p>
          <a:p>
            <a:endParaRPr kumimoji="1" lang="ja-JP" altLang="en-US" sz="1100" dirty="0"/>
          </a:p>
          <a:p>
            <a:endParaRPr lang="ja-JP" altLang="en-US" sz="1100" dirty="0" smtClean="0"/>
          </a:p>
          <a:p>
            <a:endParaRPr kumimoji="1" lang="ja-JP" altLang="en-US" sz="1100" dirty="0"/>
          </a:p>
          <a:p>
            <a:endParaRPr kumimoji="1" lang="ja-JP" altLang="en-US" sz="1100" dirty="0" smtClean="0"/>
          </a:p>
          <a:p>
            <a:endParaRPr lang="ja-JP" altLang="en-US" sz="1100" dirty="0" smtClean="0"/>
          </a:p>
          <a:p>
            <a:endParaRPr lang="ja-JP" altLang="en-US" sz="1100" dirty="0"/>
          </a:p>
          <a:p>
            <a:endParaRPr lang="ja-JP" altLang="en-US" sz="11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018141" y="44624"/>
            <a:ext cx="10967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 smtClean="0"/>
              <a:t>2016.9.19</a:t>
            </a:r>
            <a:r>
              <a:rPr lang="en-US" altLang="ja-JP" sz="1050" dirty="0"/>
              <a:t>/</a:t>
            </a:r>
            <a:r>
              <a:rPr lang="ja-JP" altLang="en-US" sz="1050" dirty="0" smtClean="0"/>
              <a:t>小林</a:t>
            </a:r>
            <a:endParaRPr kumimoji="1" lang="ja-JP" altLang="en-US" sz="105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031956" y="900725"/>
            <a:ext cx="110799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外国銀行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103590" y="900725"/>
            <a:ext cx="110799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dirty="0"/>
              <a:t>国内</a:t>
            </a:r>
            <a:r>
              <a:rPr kumimoji="1" lang="ja-JP" altLang="en-US" dirty="0" smtClean="0"/>
              <a:t>銀行</a:t>
            </a:r>
            <a:endParaRPr kumimoji="1" lang="ja-JP" altLang="en-US" dirty="0"/>
          </a:p>
        </p:txBody>
      </p:sp>
      <p:cxnSp>
        <p:nvCxnSpPr>
          <p:cNvPr id="10" name="直線矢印コネクタ 9"/>
          <p:cNvCxnSpPr/>
          <p:nvPr/>
        </p:nvCxnSpPr>
        <p:spPr>
          <a:xfrm>
            <a:off x="3491880" y="1270057"/>
            <a:ext cx="171892" cy="11125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/>
          <p:nvPr/>
        </p:nvCxnSpPr>
        <p:spPr>
          <a:xfrm flipH="1">
            <a:off x="1979712" y="2905780"/>
            <a:ext cx="150794" cy="5232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827584" y="3429000"/>
            <a:ext cx="1415772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海外投資　　</a:t>
            </a:r>
          </a:p>
          <a:p>
            <a:r>
              <a:rPr kumimoji="1" lang="ja-JP" altLang="en-US" dirty="0" smtClean="0"/>
              <a:t>ファンド</a:t>
            </a:r>
          </a:p>
          <a:p>
            <a:endParaRPr kumimoji="1" lang="ja-JP" altLang="en-US" dirty="0"/>
          </a:p>
        </p:txBody>
      </p:sp>
      <p:cxnSp>
        <p:nvCxnSpPr>
          <p:cNvPr id="22" name="直線コネクタ 21"/>
          <p:cNvCxnSpPr/>
          <p:nvPr/>
        </p:nvCxnSpPr>
        <p:spPr>
          <a:xfrm flipH="1">
            <a:off x="2130505" y="2735342"/>
            <a:ext cx="1210423" cy="170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3347864" y="1943254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/>
              <a:t>借入</a:t>
            </a:r>
            <a:endParaRPr kumimoji="1" lang="ja-JP" altLang="en-US" sz="11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633150" y="2500897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/>
              <a:t>資金移転</a:t>
            </a:r>
            <a:endParaRPr kumimoji="1" lang="ja-JP" altLang="en-US" sz="1100" dirty="0"/>
          </a:p>
        </p:txBody>
      </p:sp>
      <p:cxnSp>
        <p:nvCxnSpPr>
          <p:cNvPr id="34" name="直線矢印コネクタ 33"/>
          <p:cNvCxnSpPr>
            <a:endCxn id="16" idx="3"/>
          </p:cNvCxnSpPr>
          <p:nvPr/>
        </p:nvCxnSpPr>
        <p:spPr>
          <a:xfrm>
            <a:off x="1979712" y="3429000"/>
            <a:ext cx="263644" cy="461665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>
            <a:stCxn id="16" idx="3"/>
          </p:cNvCxnSpPr>
          <p:nvPr/>
        </p:nvCxnSpPr>
        <p:spPr>
          <a:xfrm>
            <a:off x="2243356" y="3890665"/>
            <a:ext cx="109757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/>
          <p:cNvSpPr txBox="1"/>
          <p:nvPr/>
        </p:nvSpPr>
        <p:spPr>
          <a:xfrm>
            <a:off x="2483768" y="4149080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/>
              <a:t>売却</a:t>
            </a:r>
            <a:endParaRPr kumimoji="1" lang="ja-JP" altLang="en-US" sz="1100" dirty="0"/>
          </a:p>
        </p:txBody>
      </p:sp>
      <p:cxnSp>
        <p:nvCxnSpPr>
          <p:cNvPr id="41" name="直線矢印コネクタ 40"/>
          <p:cNvCxnSpPr/>
          <p:nvPr/>
        </p:nvCxnSpPr>
        <p:spPr>
          <a:xfrm flipV="1">
            <a:off x="3340928" y="2382560"/>
            <a:ext cx="645909" cy="1508105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テキスト ボックス 41"/>
          <p:cNvSpPr txBox="1"/>
          <p:nvPr/>
        </p:nvSpPr>
        <p:spPr>
          <a:xfrm>
            <a:off x="2417680" y="3629055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/>
              <a:t>売却収入</a:t>
            </a:r>
            <a:endParaRPr kumimoji="1" lang="ja-JP" altLang="en-US" sz="1100" dirty="0"/>
          </a:p>
        </p:txBody>
      </p:sp>
      <p:cxnSp>
        <p:nvCxnSpPr>
          <p:cNvPr id="44" name="直線矢印コネクタ 43"/>
          <p:cNvCxnSpPr/>
          <p:nvPr/>
        </p:nvCxnSpPr>
        <p:spPr>
          <a:xfrm flipH="1" flipV="1">
            <a:off x="3779912" y="1270057"/>
            <a:ext cx="206925" cy="111250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テキスト ボックス 44"/>
          <p:cNvSpPr txBox="1"/>
          <p:nvPr/>
        </p:nvSpPr>
        <p:spPr>
          <a:xfrm>
            <a:off x="3779912" y="1349964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/>
              <a:t>返済</a:t>
            </a:r>
            <a:endParaRPr kumimoji="1" lang="ja-JP" altLang="en-US" sz="1100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6804248" y="3659832"/>
            <a:ext cx="1701107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r>
              <a:rPr kumimoji="1" lang="ja-JP" altLang="en-US" dirty="0" smtClean="0"/>
              <a:t>ジャイラス社</a:t>
            </a:r>
            <a:endParaRPr kumimoji="1" lang="ja-JP" altLang="en-US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37382" y="2752627"/>
            <a:ext cx="14302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 smtClean="0"/>
              <a:t>2006</a:t>
            </a:r>
            <a:r>
              <a:rPr kumimoji="1" lang="ja-JP" altLang="en-US" sz="1100" dirty="0" smtClean="0"/>
              <a:t>年～</a:t>
            </a:r>
            <a:r>
              <a:rPr kumimoji="1" lang="en-US" altLang="ja-JP" sz="1100" dirty="0" smtClean="0"/>
              <a:t>2008</a:t>
            </a:r>
            <a:r>
              <a:rPr kumimoji="1" lang="ja-JP" altLang="en-US" sz="1100" dirty="0" smtClean="0"/>
              <a:t>年ごろ</a:t>
            </a:r>
            <a:endParaRPr kumimoji="1" lang="ja-JP" altLang="en-US" sz="1100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2313607" y="3455422"/>
            <a:ext cx="103425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 smtClean="0"/>
              <a:t>1</a:t>
            </a:r>
            <a:r>
              <a:rPr kumimoji="1" lang="ja-JP" altLang="en-US" sz="1100" dirty="0" smtClean="0"/>
              <a:t>～</a:t>
            </a:r>
            <a:r>
              <a:rPr kumimoji="1" lang="en-US" altLang="ja-JP" sz="1100" dirty="0" smtClean="0"/>
              <a:t>2</a:t>
            </a:r>
            <a:r>
              <a:rPr lang="ja-JP" altLang="en-US" sz="1100" dirty="0" smtClean="0"/>
              <a:t>千億円か</a:t>
            </a:r>
            <a:endParaRPr kumimoji="1" lang="ja-JP" altLang="en-US" sz="1100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7380312" y="2922272"/>
            <a:ext cx="466794" cy="2616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/>
              <a:t>株主</a:t>
            </a:r>
            <a:endParaRPr kumimoji="1" lang="ja-JP" altLang="en-US" sz="1100" dirty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7532712" y="3074672"/>
            <a:ext cx="466794" cy="2616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/>
              <a:t>株主</a:t>
            </a:r>
            <a:endParaRPr kumimoji="1" lang="ja-JP" altLang="en-US" sz="1100" dirty="0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7685112" y="3227072"/>
            <a:ext cx="466794" cy="2616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/>
              <a:t>株主</a:t>
            </a:r>
            <a:endParaRPr kumimoji="1" lang="ja-JP" altLang="en-US" sz="1100" dirty="0"/>
          </a:p>
        </p:txBody>
      </p:sp>
      <p:cxnSp>
        <p:nvCxnSpPr>
          <p:cNvPr id="53" name="直線コネクタ 52"/>
          <p:cNvCxnSpPr>
            <a:stCxn id="52" idx="2"/>
          </p:cNvCxnSpPr>
          <p:nvPr/>
        </p:nvCxnSpPr>
        <p:spPr>
          <a:xfrm>
            <a:off x="7918509" y="3488682"/>
            <a:ext cx="0" cy="1711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矢印コネクタ 54"/>
          <p:cNvCxnSpPr/>
          <p:nvPr/>
        </p:nvCxnSpPr>
        <p:spPr>
          <a:xfrm>
            <a:off x="5657588" y="3140968"/>
            <a:ext cx="165071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矢印コネクタ 56"/>
          <p:cNvCxnSpPr/>
          <p:nvPr/>
        </p:nvCxnSpPr>
        <p:spPr>
          <a:xfrm flipH="1">
            <a:off x="5657588" y="3429000"/>
            <a:ext cx="187512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テキスト ボックス 58"/>
          <p:cNvSpPr txBox="1"/>
          <p:nvPr/>
        </p:nvSpPr>
        <p:spPr>
          <a:xfrm>
            <a:off x="5868144" y="3429000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/>
              <a:t>株式買収</a:t>
            </a:r>
            <a:endParaRPr kumimoji="1" lang="ja-JP" altLang="en-US" sz="1100" dirty="0"/>
          </a:p>
        </p:txBody>
      </p:sp>
      <p:pic>
        <p:nvPicPr>
          <p:cNvPr id="1027" name="Picture 3" descr="C:\Users\Atsuki Kobayashi\AppData\Local\Microsoft\Windows\INetCache\IE\T23X0XEW\gi01a201308071900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153" y="3156374"/>
            <a:ext cx="471126" cy="344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3" descr="C:\Users\Atsuki Kobayashi\AppData\Local\Microsoft\Windows\INetCache\IE\T23X0XEW\gi01a201308071900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580310"/>
            <a:ext cx="471126" cy="344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" name="テキスト ボックス 59"/>
          <p:cNvSpPr txBox="1"/>
          <p:nvPr/>
        </p:nvSpPr>
        <p:spPr>
          <a:xfrm>
            <a:off x="6156175" y="2875002"/>
            <a:ext cx="79060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 smtClean="0"/>
              <a:t>2,700</a:t>
            </a:r>
            <a:r>
              <a:rPr kumimoji="1" lang="ja-JP" altLang="en-US" sz="1100" dirty="0" smtClean="0"/>
              <a:t>億円</a:t>
            </a:r>
            <a:endParaRPr kumimoji="1" lang="ja-JP" altLang="en-US" sz="1100" dirty="0"/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6980865" y="2120950"/>
            <a:ext cx="1420582" cy="60016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endParaRPr kumimoji="1" lang="ja-JP" altLang="en-US" sz="1100" dirty="0" smtClean="0"/>
          </a:p>
          <a:p>
            <a:r>
              <a:rPr kumimoji="1" lang="ja-JP" altLang="en-US" sz="1100" dirty="0" smtClean="0"/>
              <a:t>ﾌｧｲﾅﾝｼｬﾙ･ｱﾄﾞﾊﾞｲｻﾞ</a:t>
            </a:r>
          </a:p>
          <a:p>
            <a:endParaRPr kumimoji="1" lang="ja-JP" altLang="en-US" sz="1100" dirty="0"/>
          </a:p>
        </p:txBody>
      </p:sp>
      <p:cxnSp>
        <p:nvCxnSpPr>
          <p:cNvPr id="1025" name="直線矢印コネクタ 1024"/>
          <p:cNvCxnSpPr>
            <a:endCxn id="61" idx="1"/>
          </p:cNvCxnSpPr>
          <p:nvPr/>
        </p:nvCxnSpPr>
        <p:spPr>
          <a:xfrm flipV="1">
            <a:off x="5657588" y="2421032"/>
            <a:ext cx="1323277" cy="13792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8" name="テキスト ボックス 1027"/>
          <p:cNvSpPr txBox="1"/>
          <p:nvPr/>
        </p:nvSpPr>
        <p:spPr>
          <a:xfrm>
            <a:off x="5796136" y="2231286"/>
            <a:ext cx="116410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/>
              <a:t>ｺﾝｻﾙ料</a:t>
            </a:r>
            <a:r>
              <a:rPr kumimoji="1" lang="en-US" altLang="ja-JP" sz="1100" dirty="0" smtClean="0"/>
              <a:t>250</a:t>
            </a:r>
            <a:r>
              <a:rPr kumimoji="1" lang="ja-JP" altLang="en-US" sz="1100" dirty="0" smtClean="0"/>
              <a:t>億円</a:t>
            </a:r>
            <a:endParaRPr kumimoji="1" lang="ja-JP" altLang="en-US" sz="1100" dirty="0"/>
          </a:p>
        </p:txBody>
      </p:sp>
      <p:pic>
        <p:nvPicPr>
          <p:cNvPr id="69" name="Picture 3" descr="C:\Users\Atsuki Kobayashi\AppData\Local\Microsoft\Windows\INetCache\IE\T23X0XEW\gi01a201308071900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5090" y="1913230"/>
            <a:ext cx="471126" cy="344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30" name="直線矢印コネクタ 1029"/>
          <p:cNvCxnSpPr/>
          <p:nvPr/>
        </p:nvCxnSpPr>
        <p:spPr>
          <a:xfrm flipH="1">
            <a:off x="5708166" y="1988840"/>
            <a:ext cx="908901" cy="352016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3" name="直線矢印コネクタ 1032"/>
          <p:cNvCxnSpPr/>
          <p:nvPr/>
        </p:nvCxnSpPr>
        <p:spPr>
          <a:xfrm flipV="1">
            <a:off x="5436096" y="1270057"/>
            <a:ext cx="432048" cy="109203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1" name="直線矢印コネクタ 1040"/>
          <p:cNvCxnSpPr/>
          <p:nvPr/>
        </p:nvCxnSpPr>
        <p:spPr>
          <a:xfrm flipH="1">
            <a:off x="5119242" y="1270057"/>
            <a:ext cx="432048" cy="10920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テキスト ボックス 82"/>
          <p:cNvSpPr txBox="1"/>
          <p:nvPr/>
        </p:nvSpPr>
        <p:spPr>
          <a:xfrm>
            <a:off x="4897294" y="1969676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/>
              <a:t>借入</a:t>
            </a:r>
            <a:endParaRPr kumimoji="1" lang="ja-JP" altLang="en-US" sz="1100" dirty="0"/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5724128" y="1340768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/>
              <a:t>返済</a:t>
            </a:r>
            <a:endParaRPr kumimoji="1" lang="ja-JP" altLang="en-US" sz="1100" dirty="0"/>
          </a:p>
        </p:txBody>
      </p:sp>
      <p:cxnSp>
        <p:nvCxnSpPr>
          <p:cNvPr id="85" name="直線矢印コネクタ 84"/>
          <p:cNvCxnSpPr/>
          <p:nvPr/>
        </p:nvCxnSpPr>
        <p:spPr>
          <a:xfrm flipH="1">
            <a:off x="5708164" y="2752627"/>
            <a:ext cx="998313" cy="155767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5" name="四角形吹き出し 1044"/>
          <p:cNvSpPr/>
          <p:nvPr/>
        </p:nvSpPr>
        <p:spPr>
          <a:xfrm>
            <a:off x="6804248" y="1340768"/>
            <a:ext cx="1114261" cy="360040"/>
          </a:xfrm>
          <a:prstGeom prst="wedgeRectCallout">
            <a:avLst>
              <a:gd name="adj1" fmla="val -67548"/>
              <a:gd name="adj2" fmla="val 146546"/>
            </a:avLst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 smtClean="0">
                <a:solidFill>
                  <a:schemeClr val="tx1"/>
                </a:solidFill>
              </a:rPr>
              <a:t>全額のれん代に計上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1047" name="四角形吹き出し 1046"/>
          <p:cNvSpPr/>
          <p:nvPr/>
        </p:nvSpPr>
        <p:spPr>
          <a:xfrm>
            <a:off x="6211585" y="4555724"/>
            <a:ext cx="1402123" cy="588258"/>
          </a:xfrm>
          <a:prstGeom prst="wedgeRectCallout">
            <a:avLst>
              <a:gd name="adj1" fmla="val -24298"/>
              <a:gd name="adj2" fmla="val -220437"/>
            </a:avLst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100" dirty="0" smtClean="0">
                <a:solidFill>
                  <a:schemeClr val="tx1"/>
                </a:solidFill>
              </a:rPr>
              <a:t>2,700</a:t>
            </a:r>
            <a:r>
              <a:rPr kumimoji="1" lang="ja-JP" altLang="en-US" sz="1100" dirty="0" smtClean="0">
                <a:solidFill>
                  <a:schemeClr val="tx1"/>
                </a:solidFill>
              </a:rPr>
              <a:t>億円のうち</a:t>
            </a:r>
          </a:p>
          <a:p>
            <a:pPr algn="ctr"/>
            <a:r>
              <a:rPr kumimoji="1" lang="en-US" altLang="ja-JP" sz="1100" dirty="0" smtClean="0">
                <a:solidFill>
                  <a:schemeClr val="tx1"/>
                </a:solidFill>
              </a:rPr>
              <a:t>1</a:t>
            </a:r>
            <a:r>
              <a:rPr kumimoji="1" lang="ja-JP" altLang="en-US" sz="1100" dirty="0" smtClean="0">
                <a:solidFill>
                  <a:schemeClr val="tx1"/>
                </a:solidFill>
              </a:rPr>
              <a:t>千億円以上を</a:t>
            </a:r>
          </a:p>
          <a:p>
            <a:pPr algn="ctr"/>
            <a:r>
              <a:rPr kumimoji="1" lang="ja-JP" altLang="en-US" sz="1100" dirty="0" smtClean="0">
                <a:solidFill>
                  <a:schemeClr val="tx1"/>
                </a:solidFill>
              </a:rPr>
              <a:t>のれん代に計上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1049" name="AutoShape 7" descr="OLYMPU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50" name="AutoShape 9" descr="OLYMPU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51" name="AutoShape 11" descr="OLYMPU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52" name="AutoShape 13" descr="OLYMPUS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1055" name="Picture 17" descr="https://lh3.googleusercontent.com/-_VPBF-y60_0/AAAAAAAAAAI/AAAAAAAASNc/5ENlR_-SS1U/s0-c-k-no-ns/photo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4715" y="3362561"/>
            <a:ext cx="1002543" cy="1002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18" descr="C:\Users\Atsuki Kobayashi\AppData\Local\Microsoft\Windows\INetCache\IE\DWDZIXHK\lgi01a201406180200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4994" y="2276872"/>
            <a:ext cx="177241" cy="583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" name="Picture 18" descr="C:\Users\Atsuki Kobayashi\AppData\Local\Microsoft\Windows\INetCache\IE\DWDZIXHK\lgi01a201406180200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0305" y="2973534"/>
            <a:ext cx="177241" cy="583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" name="Picture 18" descr="C:\Users\Atsuki Kobayashi\AppData\Local\Microsoft\Windows\INetCache\IE\DWDZIXHK\lgi01a201406180200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501008"/>
            <a:ext cx="177241" cy="583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6" name="テキスト ボックス 65"/>
          <p:cNvSpPr txBox="1"/>
          <p:nvPr/>
        </p:nvSpPr>
        <p:spPr>
          <a:xfrm>
            <a:off x="3707904" y="6156012"/>
            <a:ext cx="1649811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　日本</a:t>
            </a:r>
            <a:r>
              <a:rPr kumimoji="1" lang="ja-JP" altLang="en-US" dirty="0" smtClean="0"/>
              <a:t>企業３社</a:t>
            </a:r>
            <a:endParaRPr kumimoji="1" lang="ja-JP" altLang="en-US" dirty="0"/>
          </a:p>
        </p:txBody>
      </p:sp>
      <p:grpSp>
        <p:nvGrpSpPr>
          <p:cNvPr id="67" name="グループ化 66"/>
          <p:cNvGrpSpPr/>
          <p:nvPr/>
        </p:nvGrpSpPr>
        <p:grpSpPr>
          <a:xfrm>
            <a:off x="3923928" y="5301208"/>
            <a:ext cx="927234" cy="634846"/>
            <a:chOff x="7532712" y="3226202"/>
            <a:chExt cx="927234" cy="634846"/>
          </a:xfrm>
        </p:grpSpPr>
        <p:sp>
          <p:nvSpPr>
            <p:cNvPr id="106" name="テキスト ボックス 105"/>
            <p:cNvSpPr txBox="1"/>
            <p:nvPr/>
          </p:nvSpPr>
          <p:spPr>
            <a:xfrm>
              <a:off x="7532712" y="3226202"/>
              <a:ext cx="466794" cy="26161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kumimoji="1" lang="ja-JP" altLang="en-US" sz="1100" dirty="0" smtClean="0"/>
                <a:t>株主</a:t>
              </a:r>
              <a:endParaRPr kumimoji="1" lang="ja-JP" altLang="en-US" sz="1100" dirty="0"/>
            </a:p>
          </p:txBody>
        </p:sp>
        <p:sp>
          <p:nvSpPr>
            <p:cNvPr id="107" name="テキスト ボックス 106"/>
            <p:cNvSpPr txBox="1"/>
            <p:nvPr/>
          </p:nvSpPr>
          <p:spPr>
            <a:xfrm>
              <a:off x="7685112" y="3378602"/>
              <a:ext cx="466794" cy="26161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kumimoji="1" lang="ja-JP" altLang="en-US" sz="1100" dirty="0" smtClean="0"/>
                <a:t>株主</a:t>
              </a:r>
              <a:endParaRPr kumimoji="1" lang="ja-JP" altLang="en-US" sz="1100" dirty="0"/>
            </a:p>
          </p:txBody>
        </p:sp>
        <p:sp>
          <p:nvSpPr>
            <p:cNvPr id="108" name="テキスト ボックス 107"/>
            <p:cNvSpPr txBox="1"/>
            <p:nvPr/>
          </p:nvSpPr>
          <p:spPr>
            <a:xfrm>
              <a:off x="7837512" y="3531002"/>
              <a:ext cx="466794" cy="26161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kumimoji="1" lang="ja-JP" altLang="en-US" sz="1100" dirty="0" smtClean="0"/>
                <a:t>株主</a:t>
              </a:r>
              <a:endParaRPr kumimoji="1" lang="ja-JP" altLang="en-US" sz="1100" dirty="0"/>
            </a:p>
          </p:txBody>
        </p:sp>
        <p:pic>
          <p:nvPicPr>
            <p:cNvPr id="109" name="Picture 18" descr="C:\Users\Atsuki Kobayashi\AppData\Local\Microsoft\Windows\INetCache\IE\DWDZIXHK\lgi01a201406180200[1]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82705" y="3277464"/>
              <a:ext cx="177241" cy="5835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70" name="直線コネクタ 69"/>
          <p:cNvCxnSpPr/>
          <p:nvPr/>
        </p:nvCxnSpPr>
        <p:spPr>
          <a:xfrm>
            <a:off x="4372744" y="5877272"/>
            <a:ext cx="0" cy="2508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矢印コネクタ 71"/>
          <p:cNvCxnSpPr/>
          <p:nvPr/>
        </p:nvCxnSpPr>
        <p:spPr>
          <a:xfrm flipH="1">
            <a:off x="4067944" y="4613940"/>
            <a:ext cx="71403" cy="6872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矢印コネクタ 76"/>
          <p:cNvCxnSpPr/>
          <p:nvPr/>
        </p:nvCxnSpPr>
        <p:spPr>
          <a:xfrm flipV="1">
            <a:off x="4283968" y="4613940"/>
            <a:ext cx="126514" cy="6872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テキスト ボックス 77"/>
          <p:cNvSpPr txBox="1"/>
          <p:nvPr/>
        </p:nvSpPr>
        <p:spPr>
          <a:xfrm>
            <a:off x="4355976" y="4797152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smtClean="0"/>
              <a:t>株式買収</a:t>
            </a:r>
            <a:endParaRPr kumimoji="1" lang="ja-JP" altLang="en-US" sz="1100"/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6180832" y="3096267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/>
              <a:t>買収代金</a:t>
            </a:r>
            <a:endParaRPr kumimoji="1" lang="ja-JP" altLang="en-US" sz="1100" dirty="0"/>
          </a:p>
        </p:txBody>
      </p:sp>
      <p:sp>
        <p:nvSpPr>
          <p:cNvPr id="122" name="テキスト ボックス 121"/>
          <p:cNvSpPr txBox="1"/>
          <p:nvPr/>
        </p:nvSpPr>
        <p:spPr>
          <a:xfrm>
            <a:off x="3391029" y="4797152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/>
              <a:t>買収代金</a:t>
            </a:r>
            <a:endParaRPr kumimoji="1" lang="ja-JP" altLang="en-US" sz="1100" dirty="0"/>
          </a:p>
        </p:txBody>
      </p:sp>
      <p:pic>
        <p:nvPicPr>
          <p:cNvPr id="124" name="Picture 3" descr="C:\Users\Atsuki Kobayashi\AppData\Local\Microsoft\Windows\INetCache\IE\T23X0XEW\gi01a201308071900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5079" y="5229200"/>
            <a:ext cx="471126" cy="344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1" name="直線矢印コネクタ 80"/>
          <p:cNvCxnSpPr>
            <a:stCxn id="124" idx="1"/>
          </p:cNvCxnSpPr>
          <p:nvPr/>
        </p:nvCxnSpPr>
        <p:spPr>
          <a:xfrm flipH="1" flipV="1">
            <a:off x="2072018" y="4892461"/>
            <a:ext cx="1233061" cy="509056"/>
          </a:xfrm>
          <a:prstGeom prst="straightConnector1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線矢印コネクタ 87"/>
          <p:cNvCxnSpPr/>
          <p:nvPr/>
        </p:nvCxnSpPr>
        <p:spPr>
          <a:xfrm flipH="1" flipV="1">
            <a:off x="1975348" y="4352330"/>
            <a:ext cx="96670" cy="540133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テキスト ボックス 133"/>
          <p:cNvSpPr txBox="1"/>
          <p:nvPr/>
        </p:nvSpPr>
        <p:spPr>
          <a:xfrm>
            <a:off x="1751230" y="5058762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/>
              <a:t>資金</a:t>
            </a:r>
            <a:r>
              <a:rPr lang="ja-JP" altLang="en-US" sz="1100" dirty="0"/>
              <a:t>還流</a:t>
            </a:r>
            <a:endParaRPr kumimoji="1" lang="ja-JP" altLang="en-US" sz="1100" dirty="0"/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8439260" y="2870748"/>
            <a:ext cx="7296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2008</a:t>
            </a:r>
            <a:r>
              <a:rPr kumimoji="1" lang="ja-JP" altLang="en-US" sz="1400" dirty="0" smtClean="0"/>
              <a:t>年</a:t>
            </a:r>
            <a:endParaRPr kumimoji="1" lang="ja-JP" altLang="en-US" sz="1400" dirty="0"/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476858" y="2964577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①</a:t>
            </a:r>
            <a:endParaRPr kumimoji="1" lang="ja-JP" altLang="en-US" sz="2800" dirty="0"/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5279420" y="5170403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②</a:t>
            </a:r>
            <a:endParaRPr kumimoji="1" lang="ja-JP" altLang="en-US" sz="2800" dirty="0"/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8513832" y="2401724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③</a:t>
            </a:r>
            <a:endParaRPr kumimoji="1" lang="ja-JP" altLang="en-US" sz="2800" dirty="0"/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3449655" y="6525344"/>
            <a:ext cx="198644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/>
              <a:t>ｱﾙﾃｨｽ、ﾋｭｰﾏﾗﾎﾞ、</a:t>
            </a:r>
            <a:r>
              <a:rPr kumimoji="1" lang="en-US" altLang="ja-JP" sz="1100" dirty="0" smtClean="0"/>
              <a:t>NEWS CHEF</a:t>
            </a:r>
            <a:endParaRPr kumimoji="1" lang="ja-JP" altLang="en-US" sz="1100" dirty="0"/>
          </a:p>
        </p:txBody>
      </p:sp>
      <p:sp>
        <p:nvSpPr>
          <p:cNvPr id="140" name="テキスト ボックス 139"/>
          <p:cNvSpPr txBox="1"/>
          <p:nvPr/>
        </p:nvSpPr>
        <p:spPr>
          <a:xfrm>
            <a:off x="4913223" y="5708559"/>
            <a:ext cx="14302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 smtClean="0"/>
              <a:t>2006</a:t>
            </a:r>
            <a:r>
              <a:rPr kumimoji="1" lang="ja-JP" altLang="en-US" sz="1100" dirty="0" smtClean="0"/>
              <a:t>年～</a:t>
            </a:r>
            <a:r>
              <a:rPr kumimoji="1" lang="en-US" altLang="ja-JP" sz="1100" dirty="0" smtClean="0"/>
              <a:t>2008</a:t>
            </a:r>
            <a:r>
              <a:rPr kumimoji="1" lang="ja-JP" altLang="en-US" sz="1100" dirty="0" smtClean="0"/>
              <a:t>年ごろ</a:t>
            </a:r>
            <a:endParaRPr kumimoji="1" lang="ja-JP" altLang="en-US" sz="1100" dirty="0"/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3203848" y="5013176"/>
            <a:ext cx="7489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/>
              <a:t>734</a:t>
            </a:r>
            <a:r>
              <a:rPr kumimoji="1" lang="ja-JP" altLang="en-US" sz="1100" dirty="0" smtClean="0"/>
              <a:t>億円</a:t>
            </a:r>
            <a:endParaRPr kumimoji="1" lang="ja-JP" altLang="en-US" sz="1100" dirty="0"/>
          </a:p>
        </p:txBody>
      </p:sp>
      <p:cxnSp>
        <p:nvCxnSpPr>
          <p:cNvPr id="105" name="直線矢印コネクタ 104"/>
          <p:cNvCxnSpPr/>
          <p:nvPr/>
        </p:nvCxnSpPr>
        <p:spPr>
          <a:xfrm flipH="1">
            <a:off x="3314542" y="2382560"/>
            <a:ext cx="321354" cy="352782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直線矢印コネクタ 110"/>
          <p:cNvCxnSpPr/>
          <p:nvPr/>
        </p:nvCxnSpPr>
        <p:spPr>
          <a:xfrm>
            <a:off x="5119242" y="2362092"/>
            <a:ext cx="538346" cy="774520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直線矢印コネクタ 112"/>
          <p:cNvCxnSpPr/>
          <p:nvPr/>
        </p:nvCxnSpPr>
        <p:spPr>
          <a:xfrm>
            <a:off x="5119242" y="2382560"/>
            <a:ext cx="509081" cy="176391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直線矢印コネクタ 117"/>
          <p:cNvCxnSpPr>
            <a:endCxn id="16" idx="3"/>
          </p:cNvCxnSpPr>
          <p:nvPr/>
        </p:nvCxnSpPr>
        <p:spPr>
          <a:xfrm flipV="1">
            <a:off x="1975348" y="3890665"/>
            <a:ext cx="268008" cy="461665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直線矢印コネクタ 119"/>
          <p:cNvCxnSpPr>
            <a:endCxn id="16" idx="1"/>
          </p:cNvCxnSpPr>
          <p:nvPr/>
        </p:nvCxnSpPr>
        <p:spPr>
          <a:xfrm flipH="1">
            <a:off x="827584" y="3429000"/>
            <a:ext cx="1152130" cy="461665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四角形吹き出し 162"/>
          <p:cNvSpPr/>
          <p:nvPr/>
        </p:nvSpPr>
        <p:spPr>
          <a:xfrm>
            <a:off x="1801725" y="6083872"/>
            <a:ext cx="1402123" cy="545715"/>
          </a:xfrm>
          <a:prstGeom prst="wedgeRectCallout">
            <a:avLst>
              <a:gd name="adj1" fmla="val 57501"/>
              <a:gd name="adj2" fmla="val -138517"/>
            </a:avLst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dirty="0" smtClean="0">
                <a:solidFill>
                  <a:schemeClr val="tx1"/>
                </a:solidFill>
              </a:rPr>
              <a:t>このうち</a:t>
            </a:r>
          </a:p>
          <a:p>
            <a:pPr algn="ctr"/>
            <a:r>
              <a:rPr lang="ja-JP" altLang="en-US" sz="1100" dirty="0" smtClean="0">
                <a:solidFill>
                  <a:schemeClr val="tx1"/>
                </a:solidFill>
              </a:rPr>
              <a:t>約</a:t>
            </a:r>
            <a:r>
              <a:rPr lang="en-US" altLang="ja-JP" sz="1100" dirty="0" smtClean="0">
                <a:solidFill>
                  <a:schemeClr val="tx1"/>
                </a:solidFill>
              </a:rPr>
              <a:t>5</a:t>
            </a:r>
            <a:r>
              <a:rPr kumimoji="1" lang="en-US" altLang="ja-JP" sz="1100" dirty="0" smtClean="0">
                <a:solidFill>
                  <a:schemeClr val="tx1"/>
                </a:solidFill>
              </a:rPr>
              <a:t>00</a:t>
            </a:r>
            <a:r>
              <a:rPr kumimoji="1" lang="ja-JP" altLang="en-US" sz="1100" dirty="0" smtClean="0">
                <a:solidFill>
                  <a:schemeClr val="tx1"/>
                </a:solidFill>
              </a:rPr>
              <a:t>億円を</a:t>
            </a:r>
          </a:p>
          <a:p>
            <a:pPr algn="ctr"/>
            <a:r>
              <a:rPr kumimoji="1" lang="ja-JP" altLang="en-US" sz="1100" dirty="0" smtClean="0">
                <a:solidFill>
                  <a:schemeClr val="tx1"/>
                </a:solidFill>
              </a:rPr>
              <a:t>のれん代に計上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960237" y="2791467"/>
            <a:ext cx="4539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 smtClean="0"/>
              <a:t>還流</a:t>
            </a:r>
            <a:endParaRPr kumimoji="1" lang="ja-JP" altLang="en-US" sz="1050" dirty="0"/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6372200" y="1772816"/>
            <a:ext cx="4539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 smtClean="0"/>
              <a:t>還流</a:t>
            </a:r>
            <a:endParaRPr kumimoji="1" lang="ja-JP" altLang="en-US" sz="105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14313" y="4669686"/>
            <a:ext cx="128933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 smtClean="0"/>
              <a:t>外部ｺﾝｻﾙは</a:t>
            </a:r>
          </a:p>
          <a:p>
            <a:r>
              <a:rPr lang="ja-JP" altLang="en-US" sz="1050" dirty="0" smtClean="0"/>
              <a:t>元野村証券社員</a:t>
            </a:r>
            <a:endParaRPr kumimoji="1" lang="ja-JP" altLang="en-US" sz="1050" dirty="0"/>
          </a:p>
        </p:txBody>
      </p:sp>
      <p:pic>
        <p:nvPicPr>
          <p:cNvPr id="3" name="Picture 3" descr="C:\Users\Atsuki Kobayashi\AppData\Local\Microsoft\Windows\INetCache\IE\59TVBXT1\lgi01a201403300500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4044862"/>
            <a:ext cx="385798" cy="320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" descr="C:\Users\Atsuki Kobayashi\AppData\Local\Microsoft\Windows\INetCache\IE\JKE7GQMW\gi01a201503262200[1]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0544" y="571525"/>
            <a:ext cx="329368" cy="385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Atsuki Kobayashi\AppData\Local\Microsoft\Windows\INetCache\IE\59TVBXT1\lgi01a201407231400[1]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4551" y="548680"/>
            <a:ext cx="381585" cy="40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6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3841" y="6021288"/>
            <a:ext cx="847744" cy="635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テキスト ボックス 18"/>
          <p:cNvSpPr txBox="1"/>
          <p:nvPr/>
        </p:nvSpPr>
        <p:spPr>
          <a:xfrm>
            <a:off x="6195934" y="6271428"/>
            <a:ext cx="231826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050" dirty="0" smtClean="0"/>
              <a:t>表札は出ているが人の気配がない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050" dirty="0" smtClean="0"/>
              <a:t>表札すらない</a:t>
            </a:r>
            <a:endParaRPr kumimoji="1" lang="ja-JP" altLang="en-US" sz="105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436096" y="6625953"/>
            <a:ext cx="69281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 smtClean="0"/>
              <a:t>（イメージ</a:t>
            </a:r>
            <a:r>
              <a:rPr lang="ja-JP" altLang="en-US" sz="900" dirty="0"/>
              <a:t>）</a:t>
            </a:r>
            <a:endParaRPr kumimoji="1" lang="ja-JP" altLang="en-US" sz="900" dirty="0"/>
          </a:p>
        </p:txBody>
      </p:sp>
      <p:cxnSp>
        <p:nvCxnSpPr>
          <p:cNvPr id="101" name="直線矢印コネクタ 100"/>
          <p:cNvCxnSpPr/>
          <p:nvPr/>
        </p:nvCxnSpPr>
        <p:spPr>
          <a:xfrm flipH="1" flipV="1">
            <a:off x="6706477" y="2752627"/>
            <a:ext cx="582108" cy="253180"/>
          </a:xfrm>
          <a:prstGeom prst="straightConnector1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直線矢印コネクタ 109"/>
          <p:cNvCxnSpPr/>
          <p:nvPr/>
        </p:nvCxnSpPr>
        <p:spPr>
          <a:xfrm flipH="1" flipV="1">
            <a:off x="6617067" y="1988840"/>
            <a:ext cx="380465" cy="269026"/>
          </a:xfrm>
          <a:prstGeom prst="straightConnector1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8993" y="4035170"/>
            <a:ext cx="765416" cy="47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0" name="直線矢印コネクタ 29"/>
          <p:cNvCxnSpPr/>
          <p:nvPr/>
        </p:nvCxnSpPr>
        <p:spPr>
          <a:xfrm flipH="1">
            <a:off x="2243356" y="4149080"/>
            <a:ext cx="109757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テキスト ボックス 63"/>
          <p:cNvSpPr txBox="1"/>
          <p:nvPr/>
        </p:nvSpPr>
        <p:spPr>
          <a:xfrm>
            <a:off x="2940081" y="4154116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/>
              <a:t>有価証券</a:t>
            </a:r>
            <a:endParaRPr kumimoji="1" lang="ja-JP" altLang="en-US" sz="1100" dirty="0"/>
          </a:p>
        </p:txBody>
      </p:sp>
      <p:sp>
        <p:nvSpPr>
          <p:cNvPr id="99" name="四角形吹き出し 98"/>
          <p:cNvSpPr/>
          <p:nvPr/>
        </p:nvSpPr>
        <p:spPr>
          <a:xfrm>
            <a:off x="1751230" y="1816074"/>
            <a:ext cx="1415373" cy="500151"/>
          </a:xfrm>
          <a:prstGeom prst="wedgeRectCallout">
            <a:avLst>
              <a:gd name="adj1" fmla="val 27315"/>
              <a:gd name="adj2" fmla="val 193781"/>
            </a:avLst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 smtClean="0">
                <a:solidFill>
                  <a:schemeClr val="tx1"/>
                </a:solidFill>
              </a:rPr>
              <a:t>不良資産を高値で処分し評価損を隠ぺい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pic>
        <p:nvPicPr>
          <p:cNvPr id="26" name="Picture 6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3629055"/>
            <a:ext cx="430188" cy="265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" name="Picture 3" descr="C:\Users\Atsuki Kobayashi\AppData\Local\Microsoft\Windows\INetCache\IE\T23X0XEW\gi01a201308071900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3441" y="1555140"/>
            <a:ext cx="471126" cy="344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4" name="Picture 3" descr="C:\Users\Atsuki Kobayashi\AppData\Local\Microsoft\Windows\INetCache\IE\T23X0XEW\gi01a201308071900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040" y="1570101"/>
            <a:ext cx="471126" cy="344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テキスト ボックス 28"/>
          <p:cNvSpPr txBox="1"/>
          <p:nvPr/>
        </p:nvSpPr>
        <p:spPr>
          <a:xfrm>
            <a:off x="263777" y="900725"/>
            <a:ext cx="2566958" cy="577081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/>
              <a:t>「のれん代」とは、株式買収したときに通常の評価額を超えた部分を「のれん代」といい無形固定資産に計上される。</a:t>
            </a:r>
            <a:endParaRPr kumimoji="1" lang="ja-JP" altLang="en-US" sz="1050" dirty="0"/>
          </a:p>
        </p:txBody>
      </p:sp>
      <p:pic>
        <p:nvPicPr>
          <p:cNvPr id="1035" name="Picture 11" descr="C:\Users\Atsuki Kobayashi\AppData\Local\Microsoft\Windows\INetCache\IE\2NO5ZV65\gatag-00003221[1]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6083872"/>
            <a:ext cx="429612" cy="297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テキスト ボックス 5"/>
          <p:cNvSpPr txBox="1"/>
          <p:nvPr/>
        </p:nvSpPr>
        <p:spPr>
          <a:xfrm>
            <a:off x="107504" y="44624"/>
            <a:ext cx="80394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u="sng" dirty="0" smtClean="0"/>
              <a:t>オリンパス不正経理の概要</a:t>
            </a:r>
            <a:r>
              <a:rPr lang="ja-JP" altLang="en-US" sz="1100" dirty="0" smtClean="0"/>
              <a:t>（</a:t>
            </a:r>
            <a:r>
              <a:rPr lang="ja-JP" altLang="ja-JP" sz="1100" dirty="0"/>
              <a:t>「サムライと愚者－暗闘オリンパス事件</a:t>
            </a:r>
            <a:r>
              <a:rPr lang="ja-JP" altLang="ja-JP" sz="1100" dirty="0" smtClean="0"/>
              <a:t>」</a:t>
            </a:r>
            <a:r>
              <a:rPr lang="ja-JP" altLang="en-US" sz="1100" dirty="0" smtClean="0"/>
              <a:t>より）</a:t>
            </a:r>
          </a:p>
          <a:p>
            <a:r>
              <a:rPr lang="ja-JP" altLang="en-US" sz="1100" dirty="0" smtClean="0"/>
              <a:t>・以下は不正経理・不正取引の概要</a:t>
            </a:r>
          </a:p>
          <a:p>
            <a:r>
              <a:rPr kumimoji="1" lang="ja-JP" altLang="en-US" sz="1100" dirty="0" smtClean="0"/>
              <a:t>・</a:t>
            </a:r>
            <a:r>
              <a:rPr lang="ja-JP" altLang="en-US" sz="1100" dirty="0"/>
              <a:t>別途の</a:t>
            </a:r>
            <a:r>
              <a:rPr kumimoji="1" lang="ja-JP" altLang="en-US" sz="1100" dirty="0" smtClean="0"/>
              <a:t>資金の流れも含め詳細は極めて複雑</a:t>
            </a:r>
            <a:r>
              <a:rPr kumimoji="1" lang="ja-JP" altLang="en-US" sz="1000" dirty="0" smtClean="0"/>
              <a:t>（「</a:t>
            </a:r>
            <a:r>
              <a:rPr lang="ja-JP" altLang="en-US" sz="1000" dirty="0" smtClean="0"/>
              <a:t>千葉商大論叢 </a:t>
            </a:r>
            <a:r>
              <a:rPr lang="en-US" altLang="ja-JP" sz="1000" dirty="0" smtClean="0"/>
              <a:t>51(2)</a:t>
            </a:r>
            <a:r>
              <a:rPr lang="ja-JP" altLang="en-US" sz="1000" dirty="0" smtClean="0"/>
              <a:t>」掲載の樋口晴彦・警察大教授「ｵﾘﾝﾊﾟｽ不正会計事件の事例研究」参照</a:t>
            </a:r>
            <a:r>
              <a:rPr kumimoji="1" lang="ja-JP" altLang="en-US" sz="1000" dirty="0" smtClean="0"/>
              <a:t>）</a:t>
            </a:r>
            <a:endParaRPr kumimoji="1" lang="ja-JP" altLang="en-US" sz="10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0" y="1717699"/>
            <a:ext cx="17512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/>
              <a:t>20</a:t>
            </a:r>
            <a:r>
              <a:rPr kumimoji="1" lang="ja-JP" altLang="en-US" sz="1100" dirty="0" smtClean="0"/>
              <a:t>年以内で償却必要だが、対象企業の収益力、将来性等がなくなったときは、減損しなければならない。</a:t>
            </a:r>
          </a:p>
        </p:txBody>
      </p:sp>
      <p:sp>
        <p:nvSpPr>
          <p:cNvPr id="9" name="下矢印 8"/>
          <p:cNvSpPr/>
          <p:nvPr/>
        </p:nvSpPr>
        <p:spPr>
          <a:xfrm>
            <a:off x="612775" y="1555140"/>
            <a:ext cx="502841" cy="145668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4702" y="1614965"/>
            <a:ext cx="595330" cy="837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6505" y="4927957"/>
            <a:ext cx="1077783" cy="719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テキスト ボックス 20"/>
          <p:cNvSpPr txBox="1"/>
          <p:nvPr/>
        </p:nvSpPr>
        <p:spPr>
          <a:xfrm>
            <a:off x="4170293" y="1405372"/>
            <a:ext cx="103746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 smtClean="0"/>
              <a:t>菊川剛社長</a:t>
            </a:r>
            <a:r>
              <a:rPr kumimoji="1" lang="en-US" altLang="ja-JP" sz="900" dirty="0" smtClean="0"/>
              <a:t>/</a:t>
            </a:r>
            <a:r>
              <a:rPr kumimoji="1" lang="ja-JP" altLang="en-US" sz="900" dirty="0" smtClean="0"/>
              <a:t>会長</a:t>
            </a:r>
            <a:endParaRPr kumimoji="1" lang="ja-JP" altLang="en-US" sz="9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7884368" y="4447929"/>
            <a:ext cx="12602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00" dirty="0" smtClean="0"/>
              <a:t>マイケルウッドフォード</a:t>
            </a:r>
            <a:endParaRPr lang="en-US" altLang="ja-JP" sz="900" dirty="0" smtClean="0"/>
          </a:p>
          <a:p>
            <a:r>
              <a:rPr kumimoji="1" lang="en-US" altLang="ja-JP" sz="900" dirty="0" smtClean="0"/>
              <a:t>Olympus UK </a:t>
            </a:r>
            <a:r>
              <a:rPr kumimoji="1" lang="ja-JP" altLang="en-US" sz="900" dirty="0" smtClean="0"/>
              <a:t>社長</a:t>
            </a:r>
          </a:p>
          <a:p>
            <a:r>
              <a:rPr lang="ja-JP" altLang="en-US" sz="900" dirty="0"/>
              <a:t>のち</a:t>
            </a:r>
            <a:r>
              <a:rPr lang="ja-JP" altLang="en-US" sz="900" dirty="0" smtClean="0"/>
              <a:t>、ｵﾘﾝﾊﾟｽ社長</a:t>
            </a:r>
          </a:p>
          <a:p>
            <a:endParaRPr kumimoji="1" lang="ja-JP" altLang="en-US" sz="900" dirty="0"/>
          </a:p>
        </p:txBody>
      </p:sp>
    </p:spTree>
    <p:extLst>
      <p:ext uri="{BB962C8B-B14F-4D97-AF65-F5344CB8AC3E}">
        <p14:creationId xmlns:p14="http://schemas.microsoft.com/office/powerpoint/2010/main" val="1311932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290</Words>
  <Application>Microsoft Office PowerPoint</Application>
  <PresentationFormat>画面に合わせる (4:3)</PresentationFormat>
  <Paragraphs>73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Atsuki Kobayashi</dc:creator>
  <cp:lastModifiedBy>Atsuki Kobayashi</cp:lastModifiedBy>
  <cp:revision>51</cp:revision>
  <dcterms:created xsi:type="dcterms:W3CDTF">2016-07-05T11:10:56Z</dcterms:created>
  <dcterms:modified xsi:type="dcterms:W3CDTF">2016-09-15T12:22:41Z</dcterms:modified>
</cp:coreProperties>
</file>