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35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F904E29-C55F-44D8-85F8-B3C158D07FC6}" type="datetimeFigureOut">
              <a:rPr kumimoji="1" lang="ja-JP" altLang="en-US" smtClean="0"/>
              <a:t>2017/7/23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526BFA-351F-4CA1-8046-E9323252FAD4}" type="slidenum">
              <a:rPr kumimoji="1" lang="ja-JP" altLang="en-US" smtClean="0"/>
              <a:t>‹#›</a:t>
            </a:fld>
            <a:endParaRPr kumimoji="1" lang="ja-JP" altLang="en-US"/>
          </a:p>
        </p:txBody>
      </p:sp>
    </p:spTree>
    <p:extLst>
      <p:ext uri="{BB962C8B-B14F-4D97-AF65-F5344CB8AC3E}">
        <p14:creationId xmlns:p14="http://schemas.microsoft.com/office/powerpoint/2010/main" val="2529827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904E29-C55F-44D8-85F8-B3C158D07FC6}" type="datetimeFigureOut">
              <a:rPr kumimoji="1" lang="ja-JP" altLang="en-US" smtClean="0"/>
              <a:t>2017/7/23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526BFA-351F-4CA1-8046-E9323252FAD4}" type="slidenum">
              <a:rPr kumimoji="1" lang="ja-JP" altLang="en-US" smtClean="0"/>
              <a:t>‹#›</a:t>
            </a:fld>
            <a:endParaRPr kumimoji="1" lang="ja-JP" altLang="en-US"/>
          </a:p>
        </p:txBody>
      </p:sp>
    </p:spTree>
    <p:extLst>
      <p:ext uri="{BB962C8B-B14F-4D97-AF65-F5344CB8AC3E}">
        <p14:creationId xmlns:p14="http://schemas.microsoft.com/office/powerpoint/2010/main" val="1780583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904E29-C55F-44D8-85F8-B3C158D07FC6}" type="datetimeFigureOut">
              <a:rPr kumimoji="1" lang="ja-JP" altLang="en-US" smtClean="0"/>
              <a:t>2017/7/23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526BFA-351F-4CA1-8046-E9323252FAD4}" type="slidenum">
              <a:rPr kumimoji="1" lang="ja-JP" altLang="en-US" smtClean="0"/>
              <a:t>‹#›</a:t>
            </a:fld>
            <a:endParaRPr kumimoji="1" lang="ja-JP" altLang="en-US"/>
          </a:p>
        </p:txBody>
      </p:sp>
    </p:spTree>
    <p:extLst>
      <p:ext uri="{BB962C8B-B14F-4D97-AF65-F5344CB8AC3E}">
        <p14:creationId xmlns:p14="http://schemas.microsoft.com/office/powerpoint/2010/main" val="139365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904E29-C55F-44D8-85F8-B3C158D07FC6}" type="datetimeFigureOut">
              <a:rPr kumimoji="1" lang="ja-JP" altLang="en-US" smtClean="0"/>
              <a:t>2017/7/23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526BFA-351F-4CA1-8046-E9323252FAD4}" type="slidenum">
              <a:rPr kumimoji="1" lang="ja-JP" altLang="en-US" smtClean="0"/>
              <a:t>‹#›</a:t>
            </a:fld>
            <a:endParaRPr kumimoji="1" lang="ja-JP" altLang="en-US"/>
          </a:p>
        </p:txBody>
      </p:sp>
    </p:spTree>
    <p:extLst>
      <p:ext uri="{BB962C8B-B14F-4D97-AF65-F5344CB8AC3E}">
        <p14:creationId xmlns:p14="http://schemas.microsoft.com/office/powerpoint/2010/main" val="698088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F904E29-C55F-44D8-85F8-B3C158D07FC6}" type="datetimeFigureOut">
              <a:rPr kumimoji="1" lang="ja-JP" altLang="en-US" smtClean="0"/>
              <a:t>2017/7/23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526BFA-351F-4CA1-8046-E9323252FAD4}" type="slidenum">
              <a:rPr kumimoji="1" lang="ja-JP" altLang="en-US" smtClean="0"/>
              <a:t>‹#›</a:t>
            </a:fld>
            <a:endParaRPr kumimoji="1" lang="ja-JP" altLang="en-US"/>
          </a:p>
        </p:txBody>
      </p:sp>
    </p:spTree>
    <p:extLst>
      <p:ext uri="{BB962C8B-B14F-4D97-AF65-F5344CB8AC3E}">
        <p14:creationId xmlns:p14="http://schemas.microsoft.com/office/powerpoint/2010/main" val="2488321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F904E29-C55F-44D8-85F8-B3C158D07FC6}" type="datetimeFigureOut">
              <a:rPr kumimoji="1" lang="ja-JP" altLang="en-US" smtClean="0"/>
              <a:t>2017/7/23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526BFA-351F-4CA1-8046-E9323252FAD4}" type="slidenum">
              <a:rPr kumimoji="1" lang="ja-JP" altLang="en-US" smtClean="0"/>
              <a:t>‹#›</a:t>
            </a:fld>
            <a:endParaRPr kumimoji="1" lang="ja-JP" altLang="en-US"/>
          </a:p>
        </p:txBody>
      </p:sp>
    </p:spTree>
    <p:extLst>
      <p:ext uri="{BB962C8B-B14F-4D97-AF65-F5344CB8AC3E}">
        <p14:creationId xmlns:p14="http://schemas.microsoft.com/office/powerpoint/2010/main" val="3363600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F904E29-C55F-44D8-85F8-B3C158D07FC6}" type="datetimeFigureOut">
              <a:rPr kumimoji="1" lang="ja-JP" altLang="en-US" smtClean="0"/>
              <a:t>2017/7/23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526BFA-351F-4CA1-8046-E9323252FAD4}" type="slidenum">
              <a:rPr kumimoji="1" lang="ja-JP" altLang="en-US" smtClean="0"/>
              <a:t>‹#›</a:t>
            </a:fld>
            <a:endParaRPr kumimoji="1" lang="ja-JP" altLang="en-US"/>
          </a:p>
        </p:txBody>
      </p:sp>
    </p:spTree>
    <p:extLst>
      <p:ext uri="{BB962C8B-B14F-4D97-AF65-F5344CB8AC3E}">
        <p14:creationId xmlns:p14="http://schemas.microsoft.com/office/powerpoint/2010/main" val="1652809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F904E29-C55F-44D8-85F8-B3C158D07FC6}" type="datetimeFigureOut">
              <a:rPr kumimoji="1" lang="ja-JP" altLang="en-US" smtClean="0"/>
              <a:t>2017/7/23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526BFA-351F-4CA1-8046-E9323252FAD4}" type="slidenum">
              <a:rPr kumimoji="1" lang="ja-JP" altLang="en-US" smtClean="0"/>
              <a:t>‹#›</a:t>
            </a:fld>
            <a:endParaRPr kumimoji="1" lang="ja-JP" altLang="en-US"/>
          </a:p>
        </p:txBody>
      </p:sp>
    </p:spTree>
    <p:extLst>
      <p:ext uri="{BB962C8B-B14F-4D97-AF65-F5344CB8AC3E}">
        <p14:creationId xmlns:p14="http://schemas.microsoft.com/office/powerpoint/2010/main" val="1939016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F904E29-C55F-44D8-85F8-B3C158D07FC6}" type="datetimeFigureOut">
              <a:rPr kumimoji="1" lang="ja-JP" altLang="en-US" smtClean="0"/>
              <a:t>2017/7/23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526BFA-351F-4CA1-8046-E9323252FAD4}" type="slidenum">
              <a:rPr kumimoji="1" lang="ja-JP" altLang="en-US" smtClean="0"/>
              <a:t>‹#›</a:t>
            </a:fld>
            <a:endParaRPr kumimoji="1" lang="ja-JP" altLang="en-US"/>
          </a:p>
        </p:txBody>
      </p:sp>
    </p:spTree>
    <p:extLst>
      <p:ext uri="{BB962C8B-B14F-4D97-AF65-F5344CB8AC3E}">
        <p14:creationId xmlns:p14="http://schemas.microsoft.com/office/powerpoint/2010/main" val="3064687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F904E29-C55F-44D8-85F8-B3C158D07FC6}" type="datetimeFigureOut">
              <a:rPr kumimoji="1" lang="ja-JP" altLang="en-US" smtClean="0"/>
              <a:t>2017/7/23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526BFA-351F-4CA1-8046-E9323252FAD4}" type="slidenum">
              <a:rPr kumimoji="1" lang="ja-JP" altLang="en-US" smtClean="0"/>
              <a:t>‹#›</a:t>
            </a:fld>
            <a:endParaRPr kumimoji="1" lang="ja-JP" altLang="en-US"/>
          </a:p>
        </p:txBody>
      </p:sp>
    </p:spTree>
    <p:extLst>
      <p:ext uri="{BB962C8B-B14F-4D97-AF65-F5344CB8AC3E}">
        <p14:creationId xmlns:p14="http://schemas.microsoft.com/office/powerpoint/2010/main" val="1778359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F904E29-C55F-44D8-85F8-B3C158D07FC6}" type="datetimeFigureOut">
              <a:rPr kumimoji="1" lang="ja-JP" altLang="en-US" smtClean="0"/>
              <a:t>2017/7/23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526BFA-351F-4CA1-8046-E9323252FAD4}" type="slidenum">
              <a:rPr kumimoji="1" lang="ja-JP" altLang="en-US" smtClean="0"/>
              <a:t>‹#›</a:t>
            </a:fld>
            <a:endParaRPr kumimoji="1" lang="ja-JP" altLang="en-US"/>
          </a:p>
        </p:txBody>
      </p:sp>
    </p:spTree>
    <p:extLst>
      <p:ext uri="{BB962C8B-B14F-4D97-AF65-F5344CB8AC3E}">
        <p14:creationId xmlns:p14="http://schemas.microsoft.com/office/powerpoint/2010/main" val="501241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04E29-C55F-44D8-85F8-B3C158D07FC6}" type="datetimeFigureOut">
              <a:rPr kumimoji="1" lang="ja-JP" altLang="en-US" smtClean="0"/>
              <a:t>2017/7/23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526BFA-351F-4CA1-8046-E9323252FAD4}" type="slidenum">
              <a:rPr kumimoji="1" lang="ja-JP" altLang="en-US" smtClean="0"/>
              <a:t>‹#›</a:t>
            </a:fld>
            <a:endParaRPr kumimoji="1" lang="ja-JP" altLang="en-US"/>
          </a:p>
        </p:txBody>
      </p:sp>
    </p:spTree>
    <p:extLst>
      <p:ext uri="{BB962C8B-B14F-4D97-AF65-F5344CB8AC3E}">
        <p14:creationId xmlns:p14="http://schemas.microsoft.com/office/powerpoint/2010/main" val="2761036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73148" y="4514"/>
            <a:ext cx="8568952" cy="307777"/>
          </a:xfrm>
          <a:prstGeom prst="rect">
            <a:avLst/>
          </a:prstGeom>
          <a:noFill/>
        </p:spPr>
        <p:txBody>
          <a:bodyPr wrap="square" rtlCol="0">
            <a:spAutoFit/>
          </a:bodyPr>
          <a:lstStyle/>
          <a:p>
            <a:pPr algn="ctr"/>
            <a:r>
              <a:rPr kumimoji="1" lang="ja-JP" altLang="en-US" sz="1400" b="1" dirty="0" smtClean="0"/>
              <a:t>公益通報者保護法の問題点</a:t>
            </a:r>
            <a:endParaRPr kumimoji="1" lang="ja-JP" altLang="en-US" sz="1400" b="1" dirty="0"/>
          </a:p>
        </p:txBody>
      </p:sp>
      <p:sp>
        <p:nvSpPr>
          <p:cNvPr id="5" name="テキスト ボックス 4"/>
          <p:cNvSpPr txBox="1"/>
          <p:nvPr/>
        </p:nvSpPr>
        <p:spPr>
          <a:xfrm>
            <a:off x="0" y="260648"/>
            <a:ext cx="9108504" cy="3293209"/>
          </a:xfrm>
          <a:prstGeom prst="rect">
            <a:avLst/>
          </a:prstGeom>
          <a:noFill/>
          <a:ln>
            <a:solidFill>
              <a:schemeClr val="tx1"/>
            </a:solidFill>
          </a:ln>
        </p:spPr>
        <p:txBody>
          <a:bodyPr wrap="square" rtlCol="0">
            <a:spAutoFit/>
          </a:bodyPr>
          <a:lstStyle/>
          <a:p>
            <a:pPr marL="342900" indent="-342900">
              <a:buFont typeface="+mj-lt"/>
              <a:buAutoNum type="arabicPeriod"/>
            </a:pPr>
            <a:r>
              <a:rPr kumimoji="1" lang="ja-JP" altLang="en-US" sz="1400" dirty="0" smtClean="0"/>
              <a:t>通報対象の法律が限定列挙されている。税法、条例、ﾊﾟﾜﾊﾗ・ｾｸﾊﾗ・社内規則違反などは対象外。</a:t>
            </a:r>
          </a:p>
          <a:p>
            <a:pPr marL="342900" indent="-342900">
              <a:buFont typeface="+mj-lt"/>
              <a:buAutoNum type="arabicPeriod"/>
            </a:pPr>
            <a:r>
              <a:rPr lang="ja-JP" altLang="en-US" sz="1400" dirty="0"/>
              <a:t>一定の</a:t>
            </a:r>
            <a:r>
              <a:rPr lang="ja-JP" altLang="en-US" sz="1400" dirty="0" smtClean="0"/>
              <a:t>要件に合致しない通報は保護されない。要件合致の判断は困難。</a:t>
            </a:r>
          </a:p>
          <a:p>
            <a:pPr marL="342900" indent="-342900">
              <a:buFont typeface="+mj-lt"/>
              <a:buAutoNum type="arabicPeriod"/>
            </a:pPr>
            <a:r>
              <a:rPr kumimoji="1" lang="ja-JP" altLang="en-US" sz="1400" dirty="0" smtClean="0"/>
              <a:t>通報先の順序が定められている。その結果、マスコミ等社外への通報を困難にするための法律になっている。</a:t>
            </a:r>
          </a:p>
          <a:p>
            <a:pPr marL="342900" indent="-342900">
              <a:buFont typeface="+mj-lt"/>
              <a:buAutoNum type="arabicPeriod"/>
            </a:pPr>
            <a:r>
              <a:rPr lang="ja-JP" altLang="en-US" sz="1400" dirty="0" smtClean="0"/>
              <a:t>退職者による通報・匿名による通報は適用対象外。</a:t>
            </a:r>
            <a:r>
              <a:rPr lang="ja-JP" altLang="en-US" sz="1200" dirty="0" smtClean="0"/>
              <a:t>（報復人事の可能性がないから。しかし退職者へのいやがらせがなされているとの</a:t>
            </a:r>
            <a:r>
              <a:rPr lang="ja-JP" altLang="en-US" sz="1200" dirty="0"/>
              <a:t>こと</a:t>
            </a:r>
            <a:r>
              <a:rPr lang="ja-JP" altLang="en-US" sz="1200" dirty="0" smtClean="0"/>
              <a:t>。ちなみに、前川元事務次官は政府外郭団体等への天下り・再就職は不可能であろう。）</a:t>
            </a:r>
            <a:endParaRPr kumimoji="1" lang="ja-JP" altLang="en-US" sz="1200" dirty="0" smtClean="0"/>
          </a:p>
          <a:p>
            <a:pPr marL="342900" indent="-342900">
              <a:buFont typeface="+mj-lt"/>
              <a:buAutoNum type="arabicPeriod"/>
            </a:pPr>
            <a:r>
              <a:rPr lang="ja-JP" altLang="en-US" sz="1400" dirty="0" smtClean="0"/>
              <a:t>通報者が保護されなくても罰則なし。保護の実現は民事訴訟等に任されている。国は何もしない。</a:t>
            </a:r>
          </a:p>
          <a:p>
            <a:pPr marL="342900" indent="-342900">
              <a:buFont typeface="+mj-lt"/>
              <a:buAutoNum type="arabicPeriod"/>
            </a:pPr>
            <a:r>
              <a:rPr lang="ja-JP" altLang="en-US" sz="1400" dirty="0" smtClean="0"/>
              <a:t>通報者が違反に加担していた場合、通報者も法的責任を問われてしまう。免責規定なし。</a:t>
            </a:r>
          </a:p>
          <a:p>
            <a:pPr marL="342900" indent="-342900">
              <a:buFont typeface="+mj-lt"/>
              <a:buAutoNum type="arabicPeriod"/>
            </a:pPr>
            <a:r>
              <a:rPr lang="ja-JP" altLang="en-US" sz="1400" dirty="0" smtClean="0"/>
              <a:t>通報者の匿名性が確保されるべきとの規定がなく、匿名性が犯された場合の罰則なし。</a:t>
            </a:r>
          </a:p>
          <a:p>
            <a:pPr marL="342900" indent="-342900">
              <a:buFont typeface="+mj-lt"/>
              <a:buAutoNum type="arabicPeriod"/>
            </a:pPr>
            <a:r>
              <a:rPr lang="ja-JP" altLang="en-US" sz="1400" dirty="0" smtClean="0"/>
              <a:t>通報内容を裏付ける情報を社外通報先に開示すると通報者は守秘義務違反で責任追及される可能性</a:t>
            </a:r>
            <a:r>
              <a:rPr lang="ja-JP" altLang="en-US" sz="1400" dirty="0"/>
              <a:t>あり</a:t>
            </a:r>
            <a:r>
              <a:rPr lang="ja-JP" altLang="en-US" sz="1400" dirty="0" smtClean="0"/>
              <a:t>。</a:t>
            </a:r>
          </a:p>
          <a:p>
            <a:pPr marL="342900" indent="-342900">
              <a:buFont typeface="+mj-lt"/>
              <a:buAutoNum type="arabicPeriod"/>
            </a:pPr>
            <a:r>
              <a:rPr kumimoji="1" lang="ja-JP" altLang="en-US" sz="1400" dirty="0" smtClean="0"/>
              <a:t>通報者が保護されなかった場合（報復人事等）、</a:t>
            </a:r>
            <a:r>
              <a:rPr lang="ja-JP" altLang="en-US" sz="1400" dirty="0"/>
              <a:t>それ</a:t>
            </a:r>
            <a:r>
              <a:rPr kumimoji="1" lang="ja-JP" altLang="en-US" sz="1400" dirty="0" smtClean="0"/>
              <a:t>についての挙証責任は通報者にある。立証はほぼ不可能。</a:t>
            </a:r>
          </a:p>
          <a:p>
            <a:pPr marL="342900" indent="-342900">
              <a:buFont typeface="+mj-lt"/>
              <a:buAutoNum type="arabicPeriod"/>
            </a:pPr>
            <a:r>
              <a:rPr lang="ja-JP" altLang="en-US" sz="1400" dirty="0" smtClean="0"/>
              <a:t>通報者にメリットがない。独禁法のﾘｰﾆｴﾝｼｰには課徴金減免あり</a:t>
            </a:r>
            <a:r>
              <a:rPr lang="ja-JP" altLang="en-US" sz="1400" smtClean="0"/>
              <a:t>。国に</a:t>
            </a:r>
            <a:r>
              <a:rPr lang="ja-JP" altLang="en-US" sz="1400" dirty="0" smtClean="0"/>
              <a:t>よる報奨制度があってよいのでは。</a:t>
            </a:r>
          </a:p>
          <a:p>
            <a:pPr marL="342900" indent="-342900">
              <a:buFont typeface="+mj-lt"/>
              <a:buAutoNum type="arabicPeriod"/>
            </a:pPr>
            <a:r>
              <a:rPr lang="ja-JP" altLang="en-US" sz="1400" dirty="0" smtClean="0"/>
              <a:t>この法律に従って通報した場合、通報者は法的に保護されるため、反対解釈により、この法律に従わずに通報した場合、通報者は法的に保護されないとの誤解を生む恐れがある。</a:t>
            </a:r>
          </a:p>
          <a:p>
            <a:pPr marL="342900" indent="-342900">
              <a:buFont typeface="+mj-lt"/>
              <a:buAutoNum type="arabicPeriod"/>
            </a:pPr>
            <a:r>
              <a:rPr kumimoji="1" lang="ja-JP" altLang="en-US" sz="1400" dirty="0" smtClean="0"/>
              <a:t>実際、通報者には閑職への異動、人事査定の降下等々の報復がなされており、この法律では対処できていない。民事訴訟等で原職復帰、損害賠償を得てもデメリットが上回り、内部通報をはばむ最大の要因となっている。</a:t>
            </a:r>
            <a:endParaRPr kumimoji="1" lang="ja-JP" altLang="en-US" sz="1400" dirty="0"/>
          </a:p>
        </p:txBody>
      </p:sp>
      <p:sp>
        <p:nvSpPr>
          <p:cNvPr id="7" name="テキスト ボックス 6"/>
          <p:cNvSpPr txBox="1"/>
          <p:nvPr/>
        </p:nvSpPr>
        <p:spPr>
          <a:xfrm>
            <a:off x="251519" y="3645024"/>
            <a:ext cx="8615733" cy="307777"/>
          </a:xfrm>
          <a:prstGeom prst="rect">
            <a:avLst/>
          </a:prstGeom>
          <a:noFill/>
        </p:spPr>
        <p:txBody>
          <a:bodyPr wrap="square" rtlCol="0">
            <a:spAutoFit/>
          </a:bodyPr>
          <a:lstStyle/>
          <a:p>
            <a:pPr algn="ctr"/>
            <a:r>
              <a:rPr kumimoji="1" lang="ja-JP" altLang="en-US" sz="1400" b="1" dirty="0" smtClean="0"/>
              <a:t>日本文化・心理的要因から見た内部通報制度の問題点</a:t>
            </a:r>
            <a:endParaRPr kumimoji="1" lang="ja-JP" altLang="en-US" sz="1400" b="1" dirty="0"/>
          </a:p>
        </p:txBody>
      </p:sp>
      <p:sp>
        <p:nvSpPr>
          <p:cNvPr id="10" name="テキスト ボックス 9"/>
          <p:cNvSpPr txBox="1"/>
          <p:nvPr/>
        </p:nvSpPr>
        <p:spPr>
          <a:xfrm>
            <a:off x="0" y="3933056"/>
            <a:ext cx="9108504" cy="1600438"/>
          </a:xfrm>
          <a:prstGeom prst="rect">
            <a:avLst/>
          </a:prstGeom>
          <a:noFill/>
          <a:ln>
            <a:solidFill>
              <a:schemeClr val="tx1"/>
            </a:solidFill>
          </a:ln>
        </p:spPr>
        <p:txBody>
          <a:bodyPr wrap="square" rtlCol="0">
            <a:spAutoFit/>
          </a:bodyPr>
          <a:lstStyle/>
          <a:p>
            <a:pPr marL="342900" indent="-342900">
              <a:buFont typeface="+mj-lt"/>
              <a:buAutoNum type="arabicPeriod"/>
            </a:pPr>
            <a:r>
              <a:rPr kumimoji="1" lang="ja-JP" altLang="en-US" sz="1400" dirty="0" smtClean="0"/>
              <a:t>組織として違法行為がなされている場合、組織に属す者は裏切り者・卑怯者・臆病者と見られることを恐れ通報をためらう傾向があるのではないか。</a:t>
            </a:r>
          </a:p>
          <a:p>
            <a:pPr marL="342900" indent="-342900">
              <a:buFont typeface="+mj-lt"/>
              <a:buAutoNum type="arabicPeriod"/>
            </a:pPr>
            <a:r>
              <a:rPr lang="ja-JP" altLang="en-US" sz="1400" dirty="0" smtClean="0"/>
              <a:t>組織の和を尊ぶ意識から</a:t>
            </a:r>
            <a:r>
              <a:rPr lang="ja-JP" altLang="en-US" sz="1400" dirty="0"/>
              <a:t>通報をためらう傾向が</a:t>
            </a:r>
            <a:r>
              <a:rPr lang="ja-JP" altLang="en-US" sz="1400" dirty="0" smtClean="0"/>
              <a:t>ある</a:t>
            </a:r>
            <a:r>
              <a:rPr lang="ja-JP" altLang="en-US" sz="1400" dirty="0"/>
              <a:t>のではないか</a:t>
            </a:r>
            <a:r>
              <a:rPr lang="ja-JP" altLang="en-US" sz="1400" dirty="0" smtClean="0"/>
              <a:t>。</a:t>
            </a:r>
          </a:p>
          <a:p>
            <a:pPr marL="342900" indent="-342900">
              <a:buFont typeface="+mj-lt"/>
              <a:buAutoNum type="arabicPeriod"/>
            </a:pPr>
            <a:r>
              <a:rPr lang="ja-JP" altLang="en-US" sz="1400" dirty="0"/>
              <a:t>われ</a:t>
            </a:r>
            <a:r>
              <a:rPr lang="ja-JP" altLang="en-US" sz="1400" dirty="0" smtClean="0"/>
              <a:t>関せず的な態度からそもそも通報などは考えないのではないか。</a:t>
            </a:r>
            <a:endParaRPr lang="ja-JP" altLang="en-US" sz="1400" dirty="0"/>
          </a:p>
          <a:p>
            <a:pPr marL="342900" indent="-342900">
              <a:buFont typeface="+mj-lt"/>
              <a:buAutoNum type="arabicPeriod"/>
            </a:pPr>
            <a:r>
              <a:rPr lang="ja-JP" altLang="en-US" sz="1400" dirty="0" smtClean="0"/>
              <a:t>上位者の</a:t>
            </a:r>
            <a:r>
              <a:rPr lang="ja-JP" altLang="en-US" sz="1400" dirty="0"/>
              <a:t>命令で違反</a:t>
            </a:r>
            <a:r>
              <a:rPr lang="ja-JP" altLang="en-US" sz="1400" dirty="0" smtClean="0"/>
              <a:t>が行われている場合</a:t>
            </a:r>
            <a:r>
              <a:rPr lang="ja-JP" altLang="en-US" sz="1400" dirty="0"/>
              <a:t>、服従の</a:t>
            </a:r>
            <a:r>
              <a:rPr lang="ja-JP" altLang="en-US" sz="1400" dirty="0" smtClean="0"/>
              <a:t>心理</a:t>
            </a:r>
            <a:r>
              <a:rPr lang="ja-JP" altLang="en-US" sz="1400" dirty="0"/>
              <a:t>で</a:t>
            </a:r>
            <a:r>
              <a:rPr lang="ja-JP" altLang="en-US" sz="1400" dirty="0" smtClean="0"/>
              <a:t>命令</a:t>
            </a:r>
            <a:r>
              <a:rPr lang="ja-JP" altLang="en-US" sz="1400" dirty="0"/>
              <a:t>に抵抗できず、</a:t>
            </a:r>
            <a:r>
              <a:rPr lang="ja-JP" altLang="en-US" sz="1400" dirty="0" smtClean="0"/>
              <a:t>通報などは考えないのではないか。</a:t>
            </a:r>
            <a:endParaRPr lang="ja-JP" altLang="en-US" sz="1400" dirty="0"/>
          </a:p>
          <a:p>
            <a:pPr marL="342900" indent="-342900">
              <a:buFont typeface="+mj-lt"/>
              <a:buAutoNum type="arabicPeriod"/>
            </a:pPr>
            <a:r>
              <a:rPr kumimoji="1" lang="ja-JP" altLang="en-US" sz="1400" dirty="0" smtClean="0"/>
              <a:t>通報を受けた企業側としては、通報者を組織の裏切り者とみなし、違反実行者をかばう傾向がある</a:t>
            </a:r>
            <a:r>
              <a:rPr lang="ja-JP" altLang="en-US" sz="1400" dirty="0"/>
              <a:t>のではない</a:t>
            </a:r>
            <a:r>
              <a:rPr lang="ja-JP" altLang="en-US" sz="1400" dirty="0" smtClean="0"/>
              <a:t>か。（受け手・事案によりけりなのであろう）</a:t>
            </a:r>
          </a:p>
        </p:txBody>
      </p:sp>
      <p:sp>
        <p:nvSpPr>
          <p:cNvPr id="11" name="テキスト ボックス 10"/>
          <p:cNvSpPr txBox="1"/>
          <p:nvPr/>
        </p:nvSpPr>
        <p:spPr>
          <a:xfrm>
            <a:off x="7524329" y="44624"/>
            <a:ext cx="1584175" cy="253916"/>
          </a:xfrm>
          <a:prstGeom prst="rect">
            <a:avLst/>
          </a:prstGeom>
          <a:noFill/>
        </p:spPr>
        <p:txBody>
          <a:bodyPr wrap="square" rtlCol="0">
            <a:spAutoFit/>
          </a:bodyPr>
          <a:lstStyle/>
          <a:p>
            <a:pPr algn="r"/>
            <a:r>
              <a:rPr kumimoji="1" lang="en-US" altLang="ja-JP" sz="1050" dirty="0" smtClean="0"/>
              <a:t>2017</a:t>
            </a:r>
            <a:r>
              <a:rPr kumimoji="1" lang="ja-JP" altLang="en-US" sz="1050" dirty="0" smtClean="0"/>
              <a:t>年</a:t>
            </a:r>
            <a:r>
              <a:rPr kumimoji="1" lang="en-US" altLang="ja-JP" sz="1050" dirty="0" smtClean="0"/>
              <a:t>7</a:t>
            </a:r>
            <a:r>
              <a:rPr kumimoji="1" lang="ja-JP" altLang="en-US" sz="1050" dirty="0" smtClean="0"/>
              <a:t>月</a:t>
            </a:r>
            <a:r>
              <a:rPr kumimoji="1" lang="en-US" altLang="ja-JP" sz="1050" dirty="0" smtClean="0"/>
              <a:t>24</a:t>
            </a:r>
            <a:r>
              <a:rPr kumimoji="1" lang="ja-JP" altLang="en-US" sz="1050" dirty="0" smtClean="0"/>
              <a:t>日　</a:t>
            </a:r>
            <a:r>
              <a:rPr lang="ja-JP" altLang="en-US" sz="1050" dirty="0"/>
              <a:t>小林</a:t>
            </a:r>
            <a:endParaRPr kumimoji="1" lang="ja-JP" altLang="en-US" sz="1050" dirty="0"/>
          </a:p>
        </p:txBody>
      </p:sp>
      <p:sp>
        <p:nvSpPr>
          <p:cNvPr id="12" name="下矢印 11"/>
          <p:cNvSpPr/>
          <p:nvPr/>
        </p:nvSpPr>
        <p:spPr>
          <a:xfrm>
            <a:off x="3995936" y="5589240"/>
            <a:ext cx="1008112" cy="181594"/>
          </a:xfrm>
          <a:prstGeom prst="downArrow">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0" y="5733256"/>
            <a:ext cx="9166506" cy="907941"/>
          </a:xfrm>
          <a:prstGeom prst="rect">
            <a:avLst/>
          </a:prstGeom>
          <a:noFill/>
        </p:spPr>
        <p:txBody>
          <a:bodyPr wrap="square" rtlCol="0">
            <a:spAutoFit/>
          </a:bodyPr>
          <a:lstStyle/>
          <a:p>
            <a:pPr marL="285750" indent="-285750">
              <a:buFont typeface="Arial" panose="020B0604020202020204" pitchFamily="34" charset="0"/>
              <a:buChar char="•"/>
            </a:pPr>
            <a:r>
              <a:rPr lang="ja-JP" altLang="en-US" sz="1400" dirty="0" smtClean="0"/>
              <a:t>政府・自民党は内部通報を裏切り・卑怯と感じていたから通報に</a:t>
            </a:r>
            <a:r>
              <a:rPr lang="ja-JP" altLang="en-US" sz="1400" dirty="0"/>
              <a:t>消極</a:t>
            </a:r>
            <a:r>
              <a:rPr lang="ja-JP" altLang="en-US" sz="1400" dirty="0" smtClean="0"/>
              <a:t>的な法律になったのではないか</a:t>
            </a:r>
            <a:r>
              <a:rPr lang="ja-JP" altLang="en-US" sz="1400" dirty="0"/>
              <a:t>。（要確認</a:t>
            </a:r>
            <a:r>
              <a:rPr lang="ja-JP" altLang="en-US" sz="1400" dirty="0" smtClean="0"/>
              <a:t>）</a:t>
            </a:r>
          </a:p>
          <a:p>
            <a:r>
              <a:rPr lang="ja-JP" altLang="en-US" sz="1100" dirty="0"/>
              <a:t>　　</a:t>
            </a:r>
            <a:r>
              <a:rPr lang="ja-JP" altLang="en-US" sz="1100" dirty="0" smtClean="0"/>
              <a:t>　　</a:t>
            </a:r>
            <a:r>
              <a:rPr lang="en-US" altLang="ja-JP" sz="1100" dirty="0" smtClean="0"/>
              <a:t>※</a:t>
            </a:r>
            <a:r>
              <a:rPr lang="ja-JP" altLang="en-US" sz="1100" dirty="0" smtClean="0"/>
              <a:t>当時</a:t>
            </a:r>
            <a:r>
              <a:rPr lang="ja-JP" altLang="en-US" sz="1100" dirty="0"/>
              <a:t>、竹中平蔵担当大臣は公益通報に積極的な発言をしているが、法案は経済界</a:t>
            </a:r>
            <a:r>
              <a:rPr lang="ja-JP" altLang="en-US" sz="1100" dirty="0" smtClean="0"/>
              <a:t>の意見</a:t>
            </a:r>
            <a:r>
              <a:rPr lang="ja-JP" altLang="en-US" sz="1100" dirty="0"/>
              <a:t>が取り入れられて骨抜きになったようです</a:t>
            </a:r>
            <a:r>
              <a:rPr lang="ja-JP" altLang="en-US" sz="1100" dirty="0" smtClean="0"/>
              <a:t>。</a:t>
            </a:r>
          </a:p>
          <a:p>
            <a:pPr marL="285750" indent="-285750">
              <a:buFont typeface="Arial" panose="020B0604020202020204" pitchFamily="34" charset="0"/>
              <a:buChar char="•"/>
            </a:pPr>
            <a:r>
              <a:rPr lang="ja-JP" altLang="en-US" sz="1400" dirty="0" smtClean="0"/>
              <a:t>企業等における内部通報制度の運用においてもこの感覚が適切な運用</a:t>
            </a:r>
            <a:r>
              <a:rPr lang="ja-JP" altLang="en-US" sz="1400" dirty="0" smtClean="0"/>
              <a:t>を妨げている</a:t>
            </a:r>
            <a:r>
              <a:rPr lang="ja-JP" altLang="en-US" sz="1400" dirty="0" smtClean="0"/>
              <a:t>のではないか。</a:t>
            </a:r>
            <a:r>
              <a:rPr lang="ja-JP" altLang="en-US" sz="1100" dirty="0" smtClean="0"/>
              <a:t>（</a:t>
            </a:r>
            <a:r>
              <a:rPr lang="en-US" altLang="ja-JP" sz="1100" dirty="0" smtClean="0"/>
              <a:t>SB</a:t>
            </a:r>
            <a:r>
              <a:rPr lang="ja-JP" altLang="en-US" sz="1100" dirty="0" smtClean="0"/>
              <a:t>人事部門）</a:t>
            </a:r>
          </a:p>
          <a:p>
            <a:pPr marL="285750" indent="-285750">
              <a:buFont typeface="Arial" panose="020B0604020202020204" pitchFamily="34" charset="0"/>
              <a:buChar char="•"/>
            </a:pPr>
            <a:r>
              <a:rPr lang="ja-JP" altLang="en-US" sz="1400" dirty="0" smtClean="0"/>
              <a:t>この日本文化に根ざした心理を認識し乗り越えない限り、適切な法律・適切な内部通報制度は実現困難ではないか。</a:t>
            </a:r>
          </a:p>
        </p:txBody>
      </p:sp>
      <p:sp>
        <p:nvSpPr>
          <p:cNvPr id="2" name="テキスト ボックス 1"/>
          <p:cNvSpPr txBox="1"/>
          <p:nvPr/>
        </p:nvSpPr>
        <p:spPr>
          <a:xfrm>
            <a:off x="0" y="6654552"/>
            <a:ext cx="9144000" cy="230832"/>
          </a:xfrm>
          <a:prstGeom prst="rect">
            <a:avLst/>
          </a:prstGeom>
          <a:noFill/>
        </p:spPr>
        <p:txBody>
          <a:bodyPr wrap="square" rtlCol="0">
            <a:spAutoFit/>
          </a:bodyPr>
          <a:lstStyle/>
          <a:p>
            <a:pPr algn="r"/>
            <a:r>
              <a:rPr kumimoji="1" lang="ja-JP" altLang="en-US" sz="900" dirty="0" smtClean="0"/>
              <a:t>参考文献：山口利昭「</a:t>
            </a:r>
            <a:r>
              <a:rPr lang="ja-JP" altLang="en-US" sz="900" dirty="0"/>
              <a:t>内部告発・内部</a:t>
            </a:r>
            <a:r>
              <a:rPr lang="ja-JP" altLang="en-US" sz="900" dirty="0" smtClean="0"/>
              <a:t>通報」（</a:t>
            </a:r>
            <a:r>
              <a:rPr lang="en-US" altLang="ja-JP" sz="900" dirty="0" smtClean="0"/>
              <a:t>2010</a:t>
            </a:r>
            <a:r>
              <a:rPr lang="ja-JP" altLang="en-US" sz="900" dirty="0" smtClean="0"/>
              <a:t>年</a:t>
            </a:r>
            <a:r>
              <a:rPr lang="en-US" altLang="ja-JP" sz="900" dirty="0" smtClean="0"/>
              <a:t>7</a:t>
            </a:r>
            <a:r>
              <a:rPr lang="ja-JP" altLang="en-US" sz="900" dirty="0" smtClean="0"/>
              <a:t>月、経済産業調査会）、六角弘「内部告発の研究」（</a:t>
            </a:r>
            <a:r>
              <a:rPr lang="en-US" altLang="ja-JP" sz="900" dirty="0" smtClean="0"/>
              <a:t>2005</a:t>
            </a:r>
            <a:r>
              <a:rPr lang="ja-JP" altLang="en-US" sz="900" dirty="0" smtClean="0"/>
              <a:t>年</a:t>
            </a:r>
            <a:r>
              <a:rPr lang="en-US" altLang="ja-JP" sz="900" dirty="0" smtClean="0"/>
              <a:t>5</a:t>
            </a:r>
            <a:r>
              <a:rPr lang="ja-JP" altLang="en-US" sz="900" dirty="0" smtClean="0"/>
              <a:t>月、日本実業出版社）、</a:t>
            </a:r>
            <a:r>
              <a:rPr lang="en-US" altLang="ja-JP" sz="900" dirty="0" err="1" smtClean="0"/>
              <a:t>CiNii</a:t>
            </a:r>
            <a:r>
              <a:rPr lang="ja-JP" altLang="en-US" sz="900" dirty="0" smtClean="0"/>
              <a:t>掲載の論文、資料など。</a:t>
            </a:r>
            <a:endParaRPr kumimoji="1" lang="ja-JP" altLang="en-US" sz="900" dirty="0"/>
          </a:p>
        </p:txBody>
      </p:sp>
    </p:spTree>
    <p:extLst>
      <p:ext uri="{BB962C8B-B14F-4D97-AF65-F5344CB8AC3E}">
        <p14:creationId xmlns:p14="http://schemas.microsoft.com/office/powerpoint/2010/main" val="18006075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1430</TotalTime>
  <Words>621</Words>
  <Application>Microsoft Office PowerPoint</Application>
  <PresentationFormat>画面に合わせる (4:3)</PresentationFormat>
  <Paragraphs>25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Atsuki Kobayashi</dc:creator>
  <cp:lastModifiedBy>Atsuki Kobayashi</cp:lastModifiedBy>
  <cp:revision>50</cp:revision>
  <dcterms:created xsi:type="dcterms:W3CDTF">2017-07-08T11:22:57Z</dcterms:created>
  <dcterms:modified xsi:type="dcterms:W3CDTF">2017-07-23T02:48:52Z</dcterms:modified>
</cp:coreProperties>
</file>