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30" d="100"/>
          <a:sy n="130" d="100"/>
        </p:scale>
        <p:origin x="-1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9CED2A9-841E-483E-BBE2-B7D5AEA4D41F}" type="datetimeFigureOut">
              <a:rPr kumimoji="1" lang="ja-JP" altLang="en-US" smtClean="0"/>
              <a:t>2017/6/25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D9570B-95BA-40D5-BCD7-8606EDE0FE1F}" type="slidenum">
              <a:rPr kumimoji="1" lang="ja-JP" altLang="en-US" smtClean="0"/>
              <a:t>‹#›</a:t>
            </a:fld>
            <a:endParaRPr kumimoji="1" lang="ja-JP" altLang="en-US"/>
          </a:p>
        </p:txBody>
      </p:sp>
    </p:spTree>
    <p:extLst>
      <p:ext uri="{BB962C8B-B14F-4D97-AF65-F5344CB8AC3E}">
        <p14:creationId xmlns:p14="http://schemas.microsoft.com/office/powerpoint/2010/main" val="1692458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CED2A9-841E-483E-BBE2-B7D5AEA4D41F}" type="datetimeFigureOut">
              <a:rPr kumimoji="1" lang="ja-JP" altLang="en-US" smtClean="0"/>
              <a:t>2017/6/25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D9570B-95BA-40D5-BCD7-8606EDE0FE1F}" type="slidenum">
              <a:rPr kumimoji="1" lang="ja-JP" altLang="en-US" smtClean="0"/>
              <a:t>‹#›</a:t>
            </a:fld>
            <a:endParaRPr kumimoji="1" lang="ja-JP" altLang="en-US"/>
          </a:p>
        </p:txBody>
      </p:sp>
    </p:spTree>
    <p:extLst>
      <p:ext uri="{BB962C8B-B14F-4D97-AF65-F5344CB8AC3E}">
        <p14:creationId xmlns:p14="http://schemas.microsoft.com/office/powerpoint/2010/main" val="4221040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CED2A9-841E-483E-BBE2-B7D5AEA4D41F}" type="datetimeFigureOut">
              <a:rPr kumimoji="1" lang="ja-JP" altLang="en-US" smtClean="0"/>
              <a:t>2017/6/25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D9570B-95BA-40D5-BCD7-8606EDE0FE1F}" type="slidenum">
              <a:rPr kumimoji="1" lang="ja-JP" altLang="en-US" smtClean="0"/>
              <a:t>‹#›</a:t>
            </a:fld>
            <a:endParaRPr kumimoji="1" lang="ja-JP" altLang="en-US"/>
          </a:p>
        </p:txBody>
      </p:sp>
    </p:spTree>
    <p:extLst>
      <p:ext uri="{BB962C8B-B14F-4D97-AF65-F5344CB8AC3E}">
        <p14:creationId xmlns:p14="http://schemas.microsoft.com/office/powerpoint/2010/main" val="1853444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CED2A9-841E-483E-BBE2-B7D5AEA4D41F}" type="datetimeFigureOut">
              <a:rPr kumimoji="1" lang="ja-JP" altLang="en-US" smtClean="0"/>
              <a:t>2017/6/25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D9570B-95BA-40D5-BCD7-8606EDE0FE1F}" type="slidenum">
              <a:rPr kumimoji="1" lang="ja-JP" altLang="en-US" smtClean="0"/>
              <a:t>‹#›</a:t>
            </a:fld>
            <a:endParaRPr kumimoji="1" lang="ja-JP" altLang="en-US"/>
          </a:p>
        </p:txBody>
      </p:sp>
    </p:spTree>
    <p:extLst>
      <p:ext uri="{BB962C8B-B14F-4D97-AF65-F5344CB8AC3E}">
        <p14:creationId xmlns:p14="http://schemas.microsoft.com/office/powerpoint/2010/main" val="178961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9CED2A9-841E-483E-BBE2-B7D5AEA4D41F}" type="datetimeFigureOut">
              <a:rPr kumimoji="1" lang="ja-JP" altLang="en-US" smtClean="0"/>
              <a:t>2017/6/25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D9570B-95BA-40D5-BCD7-8606EDE0FE1F}" type="slidenum">
              <a:rPr kumimoji="1" lang="ja-JP" altLang="en-US" smtClean="0"/>
              <a:t>‹#›</a:t>
            </a:fld>
            <a:endParaRPr kumimoji="1" lang="ja-JP" altLang="en-US"/>
          </a:p>
        </p:txBody>
      </p:sp>
    </p:spTree>
    <p:extLst>
      <p:ext uri="{BB962C8B-B14F-4D97-AF65-F5344CB8AC3E}">
        <p14:creationId xmlns:p14="http://schemas.microsoft.com/office/powerpoint/2010/main" val="2218624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9CED2A9-841E-483E-BBE2-B7D5AEA4D41F}" type="datetimeFigureOut">
              <a:rPr kumimoji="1" lang="ja-JP" altLang="en-US" smtClean="0"/>
              <a:t>2017/6/25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1D9570B-95BA-40D5-BCD7-8606EDE0FE1F}" type="slidenum">
              <a:rPr kumimoji="1" lang="ja-JP" altLang="en-US" smtClean="0"/>
              <a:t>‹#›</a:t>
            </a:fld>
            <a:endParaRPr kumimoji="1" lang="ja-JP" altLang="en-US"/>
          </a:p>
        </p:txBody>
      </p:sp>
    </p:spTree>
    <p:extLst>
      <p:ext uri="{BB962C8B-B14F-4D97-AF65-F5344CB8AC3E}">
        <p14:creationId xmlns:p14="http://schemas.microsoft.com/office/powerpoint/2010/main" val="1328931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9CED2A9-841E-483E-BBE2-B7D5AEA4D41F}" type="datetimeFigureOut">
              <a:rPr kumimoji="1" lang="ja-JP" altLang="en-US" smtClean="0"/>
              <a:t>2017/6/25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1D9570B-95BA-40D5-BCD7-8606EDE0FE1F}" type="slidenum">
              <a:rPr kumimoji="1" lang="ja-JP" altLang="en-US" smtClean="0"/>
              <a:t>‹#›</a:t>
            </a:fld>
            <a:endParaRPr kumimoji="1" lang="ja-JP" altLang="en-US"/>
          </a:p>
        </p:txBody>
      </p:sp>
    </p:spTree>
    <p:extLst>
      <p:ext uri="{BB962C8B-B14F-4D97-AF65-F5344CB8AC3E}">
        <p14:creationId xmlns:p14="http://schemas.microsoft.com/office/powerpoint/2010/main" val="676187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9CED2A9-841E-483E-BBE2-B7D5AEA4D41F}" type="datetimeFigureOut">
              <a:rPr kumimoji="1" lang="ja-JP" altLang="en-US" smtClean="0"/>
              <a:t>2017/6/25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1D9570B-95BA-40D5-BCD7-8606EDE0FE1F}" type="slidenum">
              <a:rPr kumimoji="1" lang="ja-JP" altLang="en-US" smtClean="0"/>
              <a:t>‹#›</a:t>
            </a:fld>
            <a:endParaRPr kumimoji="1" lang="ja-JP" altLang="en-US"/>
          </a:p>
        </p:txBody>
      </p:sp>
    </p:spTree>
    <p:extLst>
      <p:ext uri="{BB962C8B-B14F-4D97-AF65-F5344CB8AC3E}">
        <p14:creationId xmlns:p14="http://schemas.microsoft.com/office/powerpoint/2010/main" val="375615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9CED2A9-841E-483E-BBE2-B7D5AEA4D41F}" type="datetimeFigureOut">
              <a:rPr kumimoji="1" lang="ja-JP" altLang="en-US" smtClean="0"/>
              <a:t>2017/6/25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1D9570B-95BA-40D5-BCD7-8606EDE0FE1F}" type="slidenum">
              <a:rPr kumimoji="1" lang="ja-JP" altLang="en-US" smtClean="0"/>
              <a:t>‹#›</a:t>
            </a:fld>
            <a:endParaRPr kumimoji="1" lang="ja-JP" altLang="en-US"/>
          </a:p>
        </p:txBody>
      </p:sp>
    </p:spTree>
    <p:extLst>
      <p:ext uri="{BB962C8B-B14F-4D97-AF65-F5344CB8AC3E}">
        <p14:creationId xmlns:p14="http://schemas.microsoft.com/office/powerpoint/2010/main" val="1513803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9CED2A9-841E-483E-BBE2-B7D5AEA4D41F}" type="datetimeFigureOut">
              <a:rPr kumimoji="1" lang="ja-JP" altLang="en-US" smtClean="0"/>
              <a:t>2017/6/25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1D9570B-95BA-40D5-BCD7-8606EDE0FE1F}" type="slidenum">
              <a:rPr kumimoji="1" lang="ja-JP" altLang="en-US" smtClean="0"/>
              <a:t>‹#›</a:t>
            </a:fld>
            <a:endParaRPr kumimoji="1" lang="ja-JP" altLang="en-US"/>
          </a:p>
        </p:txBody>
      </p:sp>
    </p:spTree>
    <p:extLst>
      <p:ext uri="{BB962C8B-B14F-4D97-AF65-F5344CB8AC3E}">
        <p14:creationId xmlns:p14="http://schemas.microsoft.com/office/powerpoint/2010/main" val="2655460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9CED2A9-841E-483E-BBE2-B7D5AEA4D41F}" type="datetimeFigureOut">
              <a:rPr kumimoji="1" lang="ja-JP" altLang="en-US" smtClean="0"/>
              <a:t>2017/6/25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1D9570B-95BA-40D5-BCD7-8606EDE0FE1F}" type="slidenum">
              <a:rPr kumimoji="1" lang="ja-JP" altLang="en-US" smtClean="0"/>
              <a:t>‹#›</a:t>
            </a:fld>
            <a:endParaRPr kumimoji="1" lang="ja-JP" altLang="en-US"/>
          </a:p>
        </p:txBody>
      </p:sp>
    </p:spTree>
    <p:extLst>
      <p:ext uri="{BB962C8B-B14F-4D97-AF65-F5344CB8AC3E}">
        <p14:creationId xmlns:p14="http://schemas.microsoft.com/office/powerpoint/2010/main" val="1113235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ED2A9-841E-483E-BBE2-B7D5AEA4D41F}" type="datetimeFigureOut">
              <a:rPr kumimoji="1" lang="ja-JP" altLang="en-US" smtClean="0"/>
              <a:t>2017/6/25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D9570B-95BA-40D5-BCD7-8606EDE0FE1F}" type="slidenum">
              <a:rPr kumimoji="1" lang="ja-JP" altLang="en-US" smtClean="0"/>
              <a:t>‹#›</a:t>
            </a:fld>
            <a:endParaRPr kumimoji="1" lang="ja-JP" altLang="en-US"/>
          </a:p>
        </p:txBody>
      </p:sp>
    </p:spTree>
    <p:extLst>
      <p:ext uri="{BB962C8B-B14F-4D97-AF65-F5344CB8AC3E}">
        <p14:creationId xmlns:p14="http://schemas.microsoft.com/office/powerpoint/2010/main" val="1625163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円/楕円 48"/>
          <p:cNvSpPr/>
          <p:nvPr/>
        </p:nvSpPr>
        <p:spPr>
          <a:xfrm>
            <a:off x="4407615" y="4577352"/>
            <a:ext cx="4501163" cy="1015664"/>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4557966" y="3049215"/>
            <a:ext cx="4501163" cy="142472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a:off x="4507164" y="1556793"/>
            <a:ext cx="4501163" cy="1368151"/>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a:off x="127974" y="4322961"/>
            <a:ext cx="4231584" cy="90623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127974" y="2924943"/>
            <a:ext cx="4274580" cy="132600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a:off x="127973" y="1556793"/>
            <a:ext cx="4228107" cy="128511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3275856" y="703729"/>
            <a:ext cx="3020379" cy="307777"/>
          </a:xfrm>
          <a:prstGeom prst="rect">
            <a:avLst/>
          </a:prstGeom>
          <a:noFill/>
        </p:spPr>
        <p:txBody>
          <a:bodyPr wrap="none" rtlCol="0">
            <a:spAutoFit/>
          </a:bodyPr>
          <a:lstStyle/>
          <a:p>
            <a:r>
              <a:rPr kumimoji="1" lang="ja-JP" altLang="en-US" sz="1400" dirty="0" smtClean="0"/>
              <a:t>日本人のコンプライアンス意識は高い</a:t>
            </a:r>
            <a:endParaRPr kumimoji="1" lang="ja-JP" altLang="en-US" sz="1400" dirty="0"/>
          </a:p>
        </p:txBody>
      </p:sp>
      <p:sp>
        <p:nvSpPr>
          <p:cNvPr id="5" name="テキスト ボックス 4"/>
          <p:cNvSpPr txBox="1"/>
          <p:nvPr/>
        </p:nvSpPr>
        <p:spPr>
          <a:xfrm>
            <a:off x="1475656" y="657562"/>
            <a:ext cx="1296144" cy="461665"/>
          </a:xfrm>
          <a:prstGeom prst="rect">
            <a:avLst/>
          </a:prstGeom>
          <a:noFill/>
        </p:spPr>
        <p:txBody>
          <a:bodyPr wrap="square" rtlCol="0">
            <a:spAutoFit/>
          </a:bodyPr>
          <a:lstStyle/>
          <a:p>
            <a:r>
              <a:rPr kumimoji="1" lang="ja-JP" altLang="en-US" sz="1200" dirty="0" smtClean="0"/>
              <a:t>犯罪率の低さ</a:t>
            </a:r>
          </a:p>
          <a:p>
            <a:r>
              <a:rPr kumimoji="1" lang="ja-JP" altLang="en-US" sz="1200" dirty="0" smtClean="0"/>
              <a:t>公衆道徳の良さ</a:t>
            </a:r>
            <a:endParaRPr kumimoji="1" lang="ja-JP" altLang="en-US" sz="1200" dirty="0"/>
          </a:p>
        </p:txBody>
      </p:sp>
      <p:sp>
        <p:nvSpPr>
          <p:cNvPr id="6" name="右矢印 5"/>
          <p:cNvSpPr/>
          <p:nvPr/>
        </p:nvSpPr>
        <p:spPr>
          <a:xfrm>
            <a:off x="2762029" y="620688"/>
            <a:ext cx="504056" cy="507831"/>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916764" y="980728"/>
            <a:ext cx="1319592" cy="307777"/>
          </a:xfrm>
          <a:prstGeom prst="rect">
            <a:avLst/>
          </a:prstGeom>
          <a:noFill/>
        </p:spPr>
        <p:txBody>
          <a:bodyPr wrap="none" rtlCol="0">
            <a:spAutoFit/>
          </a:bodyPr>
          <a:lstStyle/>
          <a:p>
            <a:r>
              <a:rPr lang="ja-JP" altLang="en-US" sz="1400" dirty="0"/>
              <a:t>その一方</a:t>
            </a:r>
            <a:r>
              <a:rPr lang="ja-JP" altLang="en-US" sz="1400" dirty="0" smtClean="0"/>
              <a:t>で・・・</a:t>
            </a:r>
            <a:endParaRPr kumimoji="1" lang="ja-JP" altLang="en-US" sz="1400" dirty="0"/>
          </a:p>
        </p:txBody>
      </p:sp>
      <p:sp>
        <p:nvSpPr>
          <p:cNvPr id="8" name="テキスト ボックス 7"/>
          <p:cNvSpPr txBox="1"/>
          <p:nvPr/>
        </p:nvSpPr>
        <p:spPr>
          <a:xfrm>
            <a:off x="3023828" y="116632"/>
            <a:ext cx="2844316" cy="338554"/>
          </a:xfrm>
          <a:prstGeom prst="rect">
            <a:avLst/>
          </a:prstGeom>
          <a:noFill/>
        </p:spPr>
        <p:txBody>
          <a:bodyPr wrap="square" rtlCol="0">
            <a:spAutoFit/>
          </a:bodyPr>
          <a:lstStyle/>
          <a:p>
            <a:pPr algn="ctr"/>
            <a:r>
              <a:rPr kumimoji="1" lang="ja-JP" altLang="en-US" sz="1600" b="1" dirty="0" smtClean="0"/>
              <a:t>日本人の倫理観の特徴</a:t>
            </a:r>
            <a:endParaRPr kumimoji="1" lang="ja-JP" altLang="en-US" sz="1600" b="1" dirty="0"/>
          </a:p>
        </p:txBody>
      </p:sp>
      <p:sp>
        <p:nvSpPr>
          <p:cNvPr id="9" name="テキスト ボックス 8"/>
          <p:cNvSpPr txBox="1"/>
          <p:nvPr/>
        </p:nvSpPr>
        <p:spPr>
          <a:xfrm>
            <a:off x="7812360" y="188640"/>
            <a:ext cx="1368152" cy="246221"/>
          </a:xfrm>
          <a:prstGeom prst="rect">
            <a:avLst/>
          </a:prstGeom>
          <a:noFill/>
        </p:spPr>
        <p:txBody>
          <a:bodyPr wrap="square" rtlCol="0">
            <a:spAutoFit/>
          </a:bodyPr>
          <a:lstStyle/>
          <a:p>
            <a:r>
              <a:rPr kumimoji="1" lang="en-US" altLang="ja-JP" sz="1000" dirty="0" smtClean="0"/>
              <a:t>2017</a:t>
            </a:r>
            <a:r>
              <a:rPr kumimoji="1" lang="ja-JP" altLang="en-US" sz="1000" dirty="0" smtClean="0"/>
              <a:t>年</a:t>
            </a:r>
            <a:r>
              <a:rPr kumimoji="1" lang="en-US" altLang="ja-JP" sz="1000" dirty="0" smtClean="0"/>
              <a:t>7</a:t>
            </a:r>
            <a:r>
              <a:rPr kumimoji="1" lang="ja-JP" altLang="en-US" sz="1000" dirty="0" smtClean="0"/>
              <a:t>月</a:t>
            </a:r>
            <a:r>
              <a:rPr kumimoji="1" lang="en-US" altLang="ja-JP" sz="1000" dirty="0" smtClean="0"/>
              <a:t>1</a:t>
            </a:r>
            <a:r>
              <a:rPr kumimoji="1" lang="ja-JP" altLang="en-US" sz="1000" dirty="0" smtClean="0"/>
              <a:t>日 小林</a:t>
            </a:r>
            <a:endParaRPr kumimoji="1" lang="ja-JP" altLang="en-US" sz="1000" dirty="0"/>
          </a:p>
        </p:txBody>
      </p:sp>
      <p:sp>
        <p:nvSpPr>
          <p:cNvPr id="19" name="テキスト ボックス 18"/>
          <p:cNvSpPr txBox="1"/>
          <p:nvPr/>
        </p:nvSpPr>
        <p:spPr>
          <a:xfrm>
            <a:off x="4427984" y="4797152"/>
            <a:ext cx="1049396" cy="523220"/>
          </a:xfrm>
          <a:prstGeom prst="rect">
            <a:avLst/>
          </a:prstGeom>
          <a:noFill/>
        </p:spPr>
        <p:txBody>
          <a:bodyPr wrap="square" rtlCol="0">
            <a:spAutoFit/>
          </a:bodyPr>
          <a:lstStyle/>
          <a:p>
            <a:r>
              <a:rPr lang="ja-JP" altLang="ja-JP" sz="1400" dirty="0" smtClean="0"/>
              <a:t>察し</a:t>
            </a:r>
            <a:r>
              <a:rPr lang="ja-JP" altLang="en-US" sz="1400" dirty="0" smtClean="0"/>
              <a:t>・</a:t>
            </a:r>
            <a:r>
              <a:rPr lang="ja-JP" altLang="ja-JP" sz="1400" dirty="0" smtClean="0"/>
              <a:t>思いやりの文化</a:t>
            </a:r>
            <a:endParaRPr kumimoji="1" lang="ja-JP" altLang="en-US" sz="1400" dirty="0"/>
          </a:p>
        </p:txBody>
      </p:sp>
      <p:sp>
        <p:nvSpPr>
          <p:cNvPr id="20" name="下矢印 19"/>
          <p:cNvSpPr/>
          <p:nvPr/>
        </p:nvSpPr>
        <p:spPr>
          <a:xfrm>
            <a:off x="3995936" y="1295836"/>
            <a:ext cx="792088" cy="404972"/>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下矢印 20"/>
          <p:cNvSpPr/>
          <p:nvPr/>
        </p:nvSpPr>
        <p:spPr>
          <a:xfrm>
            <a:off x="3995936" y="5328284"/>
            <a:ext cx="792088" cy="404972"/>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769920" y="5733256"/>
            <a:ext cx="7474488" cy="307777"/>
          </a:xfrm>
          <a:prstGeom prst="rect">
            <a:avLst/>
          </a:prstGeom>
          <a:noFill/>
        </p:spPr>
        <p:txBody>
          <a:bodyPr wrap="square" rtlCol="0">
            <a:spAutoFit/>
          </a:bodyPr>
          <a:lstStyle/>
          <a:p>
            <a:pPr algn="ctr"/>
            <a:r>
              <a:rPr kumimoji="1" lang="ja-JP" altLang="en-US" sz="1400" dirty="0" smtClean="0"/>
              <a:t>上記のような考え方は、日本人のコンプライアンス意識</a:t>
            </a:r>
            <a:r>
              <a:rPr lang="ja-JP" altLang="en-US" sz="1400" dirty="0"/>
              <a:t>に</a:t>
            </a:r>
            <a:r>
              <a:rPr lang="ja-JP" altLang="en-US" sz="1400" dirty="0" smtClean="0"/>
              <a:t>おける弱点になっている</a:t>
            </a:r>
            <a:r>
              <a:rPr lang="ja-JP" altLang="en-US" sz="1400" dirty="0" smtClean="0"/>
              <a:t>。</a:t>
            </a:r>
          </a:p>
        </p:txBody>
      </p:sp>
      <p:sp>
        <p:nvSpPr>
          <p:cNvPr id="3" name="テキスト ボックス 2"/>
          <p:cNvSpPr txBox="1"/>
          <p:nvPr/>
        </p:nvSpPr>
        <p:spPr>
          <a:xfrm>
            <a:off x="355853" y="1753071"/>
            <a:ext cx="543739" cy="307777"/>
          </a:xfrm>
          <a:prstGeom prst="rect">
            <a:avLst/>
          </a:prstGeom>
          <a:noFill/>
        </p:spPr>
        <p:txBody>
          <a:bodyPr wrap="none" rtlCol="0">
            <a:spAutoFit/>
          </a:bodyPr>
          <a:lstStyle/>
          <a:p>
            <a:r>
              <a:rPr kumimoji="1" lang="ja-JP" altLang="en-US" sz="1400" dirty="0" smtClean="0"/>
              <a:t>仏教</a:t>
            </a:r>
            <a:endParaRPr kumimoji="1" lang="ja-JP" altLang="en-US" sz="1400" dirty="0"/>
          </a:p>
        </p:txBody>
      </p:sp>
      <p:sp>
        <p:nvSpPr>
          <p:cNvPr id="16" name="テキスト ボックス 15"/>
          <p:cNvSpPr txBox="1"/>
          <p:nvPr/>
        </p:nvSpPr>
        <p:spPr>
          <a:xfrm>
            <a:off x="169521" y="2301155"/>
            <a:ext cx="902811" cy="307777"/>
          </a:xfrm>
          <a:prstGeom prst="rect">
            <a:avLst/>
          </a:prstGeom>
          <a:noFill/>
        </p:spPr>
        <p:txBody>
          <a:bodyPr wrap="none" rtlCol="0">
            <a:spAutoFit/>
          </a:bodyPr>
          <a:lstStyle/>
          <a:p>
            <a:r>
              <a:rPr kumimoji="1" lang="ja-JP" altLang="en-US" sz="1400" dirty="0" smtClean="0"/>
              <a:t>和の文化</a:t>
            </a:r>
            <a:endParaRPr kumimoji="1" lang="ja-JP" altLang="en-US" sz="1400" dirty="0"/>
          </a:p>
        </p:txBody>
      </p:sp>
      <p:sp>
        <p:nvSpPr>
          <p:cNvPr id="24" name="テキスト ボックス 23"/>
          <p:cNvSpPr txBox="1"/>
          <p:nvPr/>
        </p:nvSpPr>
        <p:spPr>
          <a:xfrm>
            <a:off x="959889" y="1659682"/>
            <a:ext cx="3252072" cy="646331"/>
          </a:xfrm>
          <a:prstGeom prst="rect">
            <a:avLst/>
          </a:prstGeom>
          <a:noFill/>
        </p:spPr>
        <p:txBody>
          <a:bodyPr wrap="square" rtlCol="0">
            <a:spAutoFit/>
          </a:bodyPr>
          <a:lstStyle/>
          <a:p>
            <a:r>
              <a:rPr lang="ja-JP" altLang="ja-JP" sz="1200" dirty="0" smtClean="0"/>
              <a:t>他者</a:t>
            </a:r>
            <a:r>
              <a:rPr lang="ja-JP" altLang="ja-JP" sz="1200" dirty="0"/>
              <a:t>のルール違反に対してわれ関せず的な</a:t>
            </a:r>
            <a:r>
              <a:rPr lang="ja-JP" altLang="ja-JP" sz="1200" dirty="0" smtClean="0"/>
              <a:t>態度</a:t>
            </a:r>
            <a:r>
              <a:rPr lang="ja-JP" altLang="en-US" sz="1200" dirty="0" smtClean="0"/>
              <a:t>をとり、これ</a:t>
            </a:r>
            <a:r>
              <a:rPr lang="ja-JP" altLang="ja-JP" sz="1200" dirty="0" smtClean="0"/>
              <a:t>は</a:t>
            </a:r>
            <a:r>
              <a:rPr lang="ja-JP" altLang="ja-JP" sz="1200" dirty="0"/>
              <a:t>和を尊ぶ考えから合意をいそぐあまりルール</a:t>
            </a:r>
            <a:r>
              <a:rPr lang="ja-JP" altLang="ja-JP" sz="1200" dirty="0" smtClean="0"/>
              <a:t>違反にも</a:t>
            </a:r>
            <a:r>
              <a:rPr lang="ja-JP" altLang="ja-JP" sz="1200" dirty="0"/>
              <a:t>付和雷同する</a:t>
            </a:r>
            <a:r>
              <a:rPr lang="ja-JP" altLang="ja-JP" sz="1200" dirty="0" smtClean="0"/>
              <a:t>傾向</a:t>
            </a:r>
            <a:r>
              <a:rPr lang="ja-JP" altLang="en-US" sz="1200" dirty="0" smtClean="0"/>
              <a:t>あり</a:t>
            </a:r>
            <a:r>
              <a:rPr lang="ja-JP" altLang="ja-JP" sz="1200" dirty="0" smtClean="0"/>
              <a:t>。</a:t>
            </a:r>
            <a:endParaRPr kumimoji="1" lang="ja-JP" altLang="en-US" sz="1200" dirty="0"/>
          </a:p>
        </p:txBody>
      </p:sp>
      <p:sp>
        <p:nvSpPr>
          <p:cNvPr id="28" name="テキスト ボックス 27"/>
          <p:cNvSpPr txBox="1"/>
          <p:nvPr/>
        </p:nvSpPr>
        <p:spPr>
          <a:xfrm>
            <a:off x="983791" y="2319263"/>
            <a:ext cx="3462196" cy="461665"/>
          </a:xfrm>
          <a:prstGeom prst="rect">
            <a:avLst/>
          </a:prstGeom>
          <a:noFill/>
        </p:spPr>
        <p:txBody>
          <a:bodyPr wrap="square" rtlCol="0">
            <a:spAutoFit/>
          </a:bodyPr>
          <a:lstStyle/>
          <a:p>
            <a:r>
              <a:rPr lang="ja-JP" altLang="ja-JP" sz="1200" dirty="0"/>
              <a:t>合意することを重んじ、違法と思っても反論しない・他人の意見に付和雷同</a:t>
            </a:r>
            <a:r>
              <a:rPr lang="ja-JP" altLang="ja-JP" sz="1200" dirty="0" smtClean="0"/>
              <a:t>する</a:t>
            </a:r>
            <a:r>
              <a:rPr lang="ja-JP" altLang="en-US" sz="1200" dirty="0"/>
              <a:t>傾向</a:t>
            </a:r>
            <a:r>
              <a:rPr lang="ja-JP" altLang="en-US" sz="1200" dirty="0" smtClean="0"/>
              <a:t>あり</a:t>
            </a:r>
            <a:r>
              <a:rPr lang="ja-JP" altLang="en-US" sz="1200" dirty="0"/>
              <a:t>。</a:t>
            </a:r>
            <a:endParaRPr kumimoji="1" lang="ja-JP" altLang="en-US" sz="1200" dirty="0"/>
          </a:p>
        </p:txBody>
      </p:sp>
      <p:sp>
        <p:nvSpPr>
          <p:cNvPr id="13" name="テキスト ボックス 12"/>
          <p:cNvSpPr txBox="1"/>
          <p:nvPr/>
        </p:nvSpPr>
        <p:spPr>
          <a:xfrm>
            <a:off x="4712821" y="1825079"/>
            <a:ext cx="723275" cy="307777"/>
          </a:xfrm>
          <a:prstGeom prst="rect">
            <a:avLst/>
          </a:prstGeom>
          <a:noFill/>
        </p:spPr>
        <p:txBody>
          <a:bodyPr wrap="none" rtlCol="0">
            <a:spAutoFit/>
          </a:bodyPr>
          <a:lstStyle/>
          <a:p>
            <a:r>
              <a:rPr kumimoji="1" lang="ja-JP" altLang="en-US" sz="1400" dirty="0" smtClean="0"/>
              <a:t>武士道</a:t>
            </a:r>
            <a:endParaRPr kumimoji="1" lang="ja-JP" altLang="en-US" sz="1400" dirty="0"/>
          </a:p>
        </p:txBody>
      </p:sp>
      <p:sp>
        <p:nvSpPr>
          <p:cNvPr id="14" name="テキスト ボックス 13"/>
          <p:cNvSpPr txBox="1"/>
          <p:nvPr/>
        </p:nvSpPr>
        <p:spPr>
          <a:xfrm>
            <a:off x="4667809" y="2492896"/>
            <a:ext cx="840295" cy="307777"/>
          </a:xfrm>
          <a:prstGeom prst="rect">
            <a:avLst/>
          </a:prstGeom>
          <a:noFill/>
        </p:spPr>
        <p:txBody>
          <a:bodyPr wrap="none" rtlCol="0">
            <a:spAutoFit/>
          </a:bodyPr>
          <a:lstStyle/>
          <a:p>
            <a:r>
              <a:rPr kumimoji="1" lang="ja-JP" altLang="en-US" sz="1400" dirty="0" smtClean="0"/>
              <a:t>タテ社会</a:t>
            </a:r>
            <a:endParaRPr kumimoji="1" lang="ja-JP" altLang="en-US" sz="1400" dirty="0"/>
          </a:p>
        </p:txBody>
      </p:sp>
      <p:sp>
        <p:nvSpPr>
          <p:cNvPr id="26" name="テキスト ボックス 25"/>
          <p:cNvSpPr txBox="1"/>
          <p:nvPr/>
        </p:nvSpPr>
        <p:spPr>
          <a:xfrm>
            <a:off x="5403771" y="1628800"/>
            <a:ext cx="3505008" cy="830997"/>
          </a:xfrm>
          <a:prstGeom prst="rect">
            <a:avLst/>
          </a:prstGeom>
          <a:noFill/>
        </p:spPr>
        <p:txBody>
          <a:bodyPr wrap="square" rtlCol="0">
            <a:spAutoFit/>
          </a:bodyPr>
          <a:lstStyle/>
          <a:p>
            <a:r>
              <a:rPr lang="ja-JP" altLang="en-US" sz="1200" dirty="0" smtClean="0"/>
              <a:t>コンプライアンス意識を高める一方で、</a:t>
            </a:r>
            <a:r>
              <a:rPr lang="ja-JP" altLang="ja-JP" sz="1200" dirty="0" smtClean="0"/>
              <a:t>権威</a:t>
            </a:r>
            <a:r>
              <a:rPr lang="ja-JP" altLang="ja-JP" sz="1200" dirty="0"/>
              <a:t>主義におちいりやすい</a:t>
            </a:r>
            <a:r>
              <a:rPr lang="ja-JP" altLang="ja-JP" sz="1200" dirty="0" smtClean="0"/>
              <a:t>。</a:t>
            </a:r>
            <a:r>
              <a:rPr lang="ja-JP" altLang="ja-JP" sz="1200" dirty="0"/>
              <a:t>組織の中で不正行為に反対すると卑怯者・臆病者と見られ、このような他人の評価を気にして不正を見過ごしてしまう傾向がある。</a:t>
            </a:r>
            <a:endParaRPr kumimoji="1" lang="ja-JP" altLang="en-US" sz="1200" dirty="0"/>
          </a:p>
        </p:txBody>
      </p:sp>
      <p:sp>
        <p:nvSpPr>
          <p:cNvPr id="29" name="テキスト ボックス 28"/>
          <p:cNvSpPr txBox="1"/>
          <p:nvPr/>
        </p:nvSpPr>
        <p:spPr>
          <a:xfrm>
            <a:off x="5436096" y="2492896"/>
            <a:ext cx="2366353" cy="276999"/>
          </a:xfrm>
          <a:prstGeom prst="rect">
            <a:avLst/>
          </a:prstGeom>
          <a:noFill/>
        </p:spPr>
        <p:txBody>
          <a:bodyPr wrap="none" rtlCol="0">
            <a:spAutoFit/>
          </a:bodyPr>
          <a:lstStyle/>
          <a:p>
            <a:r>
              <a:rPr lang="ja-JP" altLang="ja-JP" sz="1200" dirty="0"/>
              <a:t>権威主義におちいる傾向が強い。</a:t>
            </a:r>
            <a:endParaRPr kumimoji="1" lang="ja-JP" altLang="en-US" sz="1200" dirty="0"/>
          </a:p>
        </p:txBody>
      </p:sp>
      <p:sp>
        <p:nvSpPr>
          <p:cNvPr id="10" name="テキスト ボックス 9"/>
          <p:cNvSpPr txBox="1"/>
          <p:nvPr/>
        </p:nvSpPr>
        <p:spPr>
          <a:xfrm>
            <a:off x="355853" y="3049215"/>
            <a:ext cx="543739" cy="307777"/>
          </a:xfrm>
          <a:prstGeom prst="rect">
            <a:avLst/>
          </a:prstGeom>
          <a:noFill/>
        </p:spPr>
        <p:txBody>
          <a:bodyPr wrap="none" rtlCol="0">
            <a:spAutoFit/>
          </a:bodyPr>
          <a:lstStyle/>
          <a:p>
            <a:r>
              <a:rPr kumimoji="1" lang="ja-JP" altLang="en-US" sz="1400" dirty="0" smtClean="0"/>
              <a:t>神道</a:t>
            </a:r>
            <a:endParaRPr kumimoji="1" lang="ja-JP" altLang="en-US" sz="1400" dirty="0"/>
          </a:p>
        </p:txBody>
      </p:sp>
      <p:sp>
        <p:nvSpPr>
          <p:cNvPr id="18" name="テキスト ボックス 17"/>
          <p:cNvSpPr txBox="1"/>
          <p:nvPr/>
        </p:nvSpPr>
        <p:spPr>
          <a:xfrm>
            <a:off x="127973" y="3374173"/>
            <a:ext cx="915635" cy="523220"/>
          </a:xfrm>
          <a:prstGeom prst="rect">
            <a:avLst/>
          </a:prstGeom>
          <a:noFill/>
        </p:spPr>
        <p:txBody>
          <a:bodyPr wrap="none" rtlCol="0">
            <a:spAutoFit/>
          </a:bodyPr>
          <a:lstStyle/>
          <a:p>
            <a:r>
              <a:rPr kumimoji="1" lang="ja-JP" altLang="en-US" sz="1400" dirty="0" smtClean="0"/>
              <a:t>ウチとソト</a:t>
            </a:r>
          </a:p>
          <a:p>
            <a:r>
              <a:rPr kumimoji="1" lang="ja-JP" altLang="en-US" sz="1400" dirty="0" smtClean="0"/>
              <a:t>の文化</a:t>
            </a:r>
            <a:endParaRPr kumimoji="1" lang="ja-JP" altLang="en-US" sz="1400" dirty="0"/>
          </a:p>
        </p:txBody>
      </p:sp>
      <p:sp>
        <p:nvSpPr>
          <p:cNvPr id="25" name="テキスト ボックス 24"/>
          <p:cNvSpPr txBox="1"/>
          <p:nvPr/>
        </p:nvSpPr>
        <p:spPr>
          <a:xfrm>
            <a:off x="983790" y="2924944"/>
            <a:ext cx="3516202" cy="461665"/>
          </a:xfrm>
          <a:prstGeom prst="rect">
            <a:avLst/>
          </a:prstGeom>
          <a:noFill/>
        </p:spPr>
        <p:txBody>
          <a:bodyPr wrap="square" rtlCol="0">
            <a:spAutoFit/>
          </a:bodyPr>
          <a:lstStyle/>
          <a:p>
            <a:r>
              <a:rPr lang="ja-JP" altLang="ja-JP" sz="1200" dirty="0"/>
              <a:t>悪も時と場合により</a:t>
            </a:r>
            <a:r>
              <a:rPr lang="ja-JP" altLang="ja-JP" sz="1200" dirty="0" smtClean="0"/>
              <a:t>必要</a:t>
            </a:r>
            <a:r>
              <a:rPr lang="ja-JP" altLang="en-US" sz="1200" dirty="0" smtClean="0"/>
              <a:t>と考える傾向あり、</a:t>
            </a:r>
            <a:r>
              <a:rPr lang="ja-JP" altLang="ja-JP" sz="1200" dirty="0"/>
              <a:t>清濁併せ呑むことが人格者の一</a:t>
            </a:r>
            <a:r>
              <a:rPr lang="ja-JP" altLang="ja-JP" sz="1200" dirty="0" smtClean="0"/>
              <a:t>要素</a:t>
            </a:r>
            <a:r>
              <a:rPr lang="ja-JP" altLang="en-US" sz="1200" dirty="0" smtClean="0"/>
              <a:t>と考える傾向あり。</a:t>
            </a:r>
            <a:endParaRPr kumimoji="1" lang="ja-JP" altLang="en-US" sz="1200" dirty="0"/>
          </a:p>
        </p:txBody>
      </p:sp>
      <p:sp>
        <p:nvSpPr>
          <p:cNvPr id="30" name="テキスト ボックス 29"/>
          <p:cNvSpPr txBox="1"/>
          <p:nvPr/>
        </p:nvSpPr>
        <p:spPr>
          <a:xfrm>
            <a:off x="959888" y="3386609"/>
            <a:ext cx="3486098" cy="830997"/>
          </a:xfrm>
          <a:prstGeom prst="rect">
            <a:avLst/>
          </a:prstGeom>
          <a:noFill/>
        </p:spPr>
        <p:txBody>
          <a:bodyPr wrap="square" rtlCol="0">
            <a:spAutoFit/>
          </a:bodyPr>
          <a:lstStyle/>
          <a:p>
            <a:r>
              <a:rPr lang="ja-JP" altLang="ja-JP" sz="1200" dirty="0"/>
              <a:t>内と</a:t>
            </a:r>
            <a:r>
              <a:rPr lang="ja-JP" altLang="ja-JP" sz="1200" dirty="0" smtClean="0"/>
              <a:t>外</a:t>
            </a:r>
            <a:r>
              <a:rPr lang="ja-JP" altLang="en-US" sz="1200" dirty="0"/>
              <a:t>の</a:t>
            </a:r>
            <a:r>
              <a:rPr lang="ja-JP" altLang="ja-JP" sz="1200" dirty="0" smtClean="0"/>
              <a:t>二重道徳</a:t>
            </a:r>
            <a:r>
              <a:rPr lang="ja-JP" altLang="en-US" sz="1200" dirty="0" smtClean="0"/>
              <a:t>を認め、</a:t>
            </a:r>
            <a:r>
              <a:rPr lang="ja-JP" altLang="ja-JP" sz="1200" dirty="0" smtClean="0"/>
              <a:t>悪</a:t>
            </a:r>
            <a:r>
              <a:rPr lang="ja-JP" altLang="ja-JP" sz="1200" dirty="0"/>
              <a:t>も時と場合により</a:t>
            </a:r>
            <a:r>
              <a:rPr lang="ja-JP" altLang="ja-JP" sz="1200" dirty="0" smtClean="0"/>
              <a:t>必要</a:t>
            </a:r>
            <a:r>
              <a:rPr lang="ja-JP" altLang="en-US" sz="1200" dirty="0" smtClean="0"/>
              <a:t>と考える傾向あり。</a:t>
            </a:r>
          </a:p>
          <a:p>
            <a:r>
              <a:rPr lang="ja-JP" altLang="ja-JP" sz="1200" dirty="0"/>
              <a:t>ウチの人間どうしの連帯感が強化されやすく、その一方でソトの世界に対して関心が</a:t>
            </a:r>
            <a:r>
              <a:rPr lang="ja-JP" altLang="ja-JP" sz="1200" dirty="0" smtClean="0"/>
              <a:t>薄い</a:t>
            </a:r>
            <a:r>
              <a:rPr lang="ja-JP" altLang="en-US" sz="1200" dirty="0" smtClean="0"/>
              <a:t>。（ムラ社会）</a:t>
            </a:r>
            <a:endParaRPr kumimoji="1" lang="ja-JP" altLang="en-US" sz="1200" dirty="0"/>
          </a:p>
        </p:txBody>
      </p:sp>
      <p:sp>
        <p:nvSpPr>
          <p:cNvPr id="17" name="テキスト ボックス 16"/>
          <p:cNvSpPr txBox="1"/>
          <p:nvPr/>
        </p:nvSpPr>
        <p:spPr>
          <a:xfrm>
            <a:off x="4677301" y="3337247"/>
            <a:ext cx="902811" cy="307777"/>
          </a:xfrm>
          <a:prstGeom prst="rect">
            <a:avLst/>
          </a:prstGeom>
          <a:noFill/>
        </p:spPr>
        <p:txBody>
          <a:bodyPr wrap="none" rtlCol="0">
            <a:spAutoFit/>
          </a:bodyPr>
          <a:lstStyle/>
          <a:p>
            <a:r>
              <a:rPr kumimoji="1" lang="ja-JP" altLang="en-US" sz="1400" dirty="0" smtClean="0"/>
              <a:t>恥の文化</a:t>
            </a:r>
          </a:p>
        </p:txBody>
      </p:sp>
      <p:sp>
        <p:nvSpPr>
          <p:cNvPr id="23" name="テキスト ボックス 22"/>
          <p:cNvSpPr txBox="1"/>
          <p:nvPr/>
        </p:nvSpPr>
        <p:spPr>
          <a:xfrm>
            <a:off x="4503922" y="3727732"/>
            <a:ext cx="1220206" cy="523220"/>
          </a:xfrm>
          <a:prstGeom prst="rect">
            <a:avLst/>
          </a:prstGeom>
          <a:noFill/>
        </p:spPr>
        <p:txBody>
          <a:bodyPr wrap="none" rtlCol="0">
            <a:spAutoFit/>
          </a:bodyPr>
          <a:lstStyle/>
          <a:p>
            <a:r>
              <a:rPr lang="ja-JP" altLang="ja-JP" sz="1400" dirty="0"/>
              <a:t>人と人の</a:t>
            </a:r>
            <a:r>
              <a:rPr lang="ja-JP" altLang="ja-JP" sz="1400" dirty="0" smtClean="0"/>
              <a:t>関係</a:t>
            </a:r>
            <a:endParaRPr lang="ja-JP" altLang="en-US" sz="1400" dirty="0" smtClean="0"/>
          </a:p>
          <a:p>
            <a:r>
              <a:rPr lang="ja-JP" altLang="ja-JP" sz="1400" dirty="0" smtClean="0"/>
              <a:t>に</a:t>
            </a:r>
            <a:r>
              <a:rPr lang="ja-JP" altLang="ja-JP" sz="1400" dirty="0"/>
              <a:t>おける</a:t>
            </a:r>
            <a:r>
              <a:rPr lang="ja-JP" altLang="ja-JP" sz="1400" dirty="0" smtClean="0"/>
              <a:t>倫理</a:t>
            </a:r>
            <a:endParaRPr lang="ja-JP" altLang="en-US" sz="1400" dirty="0"/>
          </a:p>
        </p:txBody>
      </p:sp>
      <p:sp>
        <p:nvSpPr>
          <p:cNvPr id="27" name="テキスト ボックス 26"/>
          <p:cNvSpPr txBox="1"/>
          <p:nvPr/>
        </p:nvSpPr>
        <p:spPr>
          <a:xfrm>
            <a:off x="5585233" y="3250148"/>
            <a:ext cx="3205213" cy="461665"/>
          </a:xfrm>
          <a:prstGeom prst="rect">
            <a:avLst/>
          </a:prstGeom>
          <a:noFill/>
        </p:spPr>
        <p:txBody>
          <a:bodyPr wrap="square" rtlCol="0">
            <a:spAutoFit/>
          </a:bodyPr>
          <a:lstStyle/>
          <a:p>
            <a:r>
              <a:rPr lang="ja-JP" altLang="ja-JP" sz="1200" dirty="0"/>
              <a:t>人の目がない所では不正にはしる傾向</a:t>
            </a:r>
            <a:r>
              <a:rPr lang="ja-JP" altLang="ja-JP" sz="1200" dirty="0" smtClean="0"/>
              <a:t>あり</a:t>
            </a:r>
            <a:r>
              <a:rPr lang="ja-JP" altLang="en-US" sz="1200" dirty="0" smtClean="0"/>
              <a:t>。</a:t>
            </a:r>
          </a:p>
          <a:p>
            <a:r>
              <a:rPr lang="ja-JP" altLang="en-US" sz="1200" dirty="0" smtClean="0"/>
              <a:t>ただし、</a:t>
            </a:r>
            <a:r>
              <a:rPr lang="ja-JP" altLang="en-US" sz="1200" dirty="0" smtClean="0"/>
              <a:t>他の影響で抑制されている。</a:t>
            </a:r>
            <a:endParaRPr kumimoji="1" lang="ja-JP" altLang="en-US" sz="1200" dirty="0"/>
          </a:p>
        </p:txBody>
      </p:sp>
      <p:sp>
        <p:nvSpPr>
          <p:cNvPr id="31" name="テキスト ボックス 30"/>
          <p:cNvSpPr txBox="1"/>
          <p:nvPr/>
        </p:nvSpPr>
        <p:spPr>
          <a:xfrm>
            <a:off x="5668303" y="3724759"/>
            <a:ext cx="2997599" cy="461665"/>
          </a:xfrm>
          <a:prstGeom prst="rect">
            <a:avLst/>
          </a:prstGeom>
          <a:noFill/>
        </p:spPr>
        <p:txBody>
          <a:bodyPr wrap="square" rtlCol="0">
            <a:spAutoFit/>
          </a:bodyPr>
          <a:lstStyle/>
          <a:p>
            <a:r>
              <a:rPr lang="ja-JP" altLang="ja-JP" sz="1200" dirty="0" smtClean="0"/>
              <a:t>日本人の倫理観は他者に依存し</a:t>
            </a:r>
            <a:r>
              <a:rPr lang="ja-JP" altLang="en-US" sz="1200" dirty="0" smtClean="0"/>
              <a:t>、恥の文化に</a:t>
            </a:r>
            <a:r>
              <a:rPr lang="ja-JP" altLang="en-US" sz="1200" dirty="0"/>
              <a:t>通じて</a:t>
            </a:r>
            <a:r>
              <a:rPr lang="ja-JP" altLang="en-US" sz="1200" dirty="0" smtClean="0"/>
              <a:t>いる。</a:t>
            </a:r>
            <a:endParaRPr kumimoji="1" lang="ja-JP" altLang="en-US" sz="1200" dirty="0"/>
          </a:p>
        </p:txBody>
      </p:sp>
      <p:sp>
        <p:nvSpPr>
          <p:cNvPr id="32" name="テキスト ボックス 31"/>
          <p:cNvSpPr txBox="1"/>
          <p:nvPr/>
        </p:nvSpPr>
        <p:spPr>
          <a:xfrm>
            <a:off x="103927" y="4592161"/>
            <a:ext cx="1064715" cy="307777"/>
          </a:xfrm>
          <a:prstGeom prst="rect">
            <a:avLst/>
          </a:prstGeom>
          <a:noFill/>
        </p:spPr>
        <p:txBody>
          <a:bodyPr wrap="none" rtlCol="0">
            <a:spAutoFit/>
          </a:bodyPr>
          <a:lstStyle/>
          <a:p>
            <a:r>
              <a:rPr kumimoji="1" lang="ja-JP" altLang="en-US" sz="1400" dirty="0" smtClean="0"/>
              <a:t>甘えの関係</a:t>
            </a:r>
            <a:endParaRPr kumimoji="1" lang="ja-JP" altLang="en-US" sz="1400" dirty="0"/>
          </a:p>
        </p:txBody>
      </p:sp>
      <p:sp>
        <p:nvSpPr>
          <p:cNvPr id="33" name="テキスト ボックス 32"/>
          <p:cNvSpPr txBox="1"/>
          <p:nvPr/>
        </p:nvSpPr>
        <p:spPr>
          <a:xfrm>
            <a:off x="1073677" y="4437112"/>
            <a:ext cx="3138283" cy="646331"/>
          </a:xfrm>
          <a:prstGeom prst="rect">
            <a:avLst/>
          </a:prstGeom>
          <a:noFill/>
        </p:spPr>
        <p:txBody>
          <a:bodyPr wrap="square" rtlCol="0">
            <a:spAutoFit/>
          </a:bodyPr>
          <a:lstStyle/>
          <a:p>
            <a:r>
              <a:rPr lang="ja-JP" altLang="ja-JP" sz="1200" dirty="0"/>
              <a:t>上司と部下の甘えの関係</a:t>
            </a:r>
            <a:r>
              <a:rPr lang="ja-JP" altLang="ja-JP" sz="1200" dirty="0" smtClean="0"/>
              <a:t>は</a:t>
            </a:r>
            <a:r>
              <a:rPr lang="ja-JP" altLang="en-US" sz="1200" dirty="0"/>
              <a:t>部下の</a:t>
            </a:r>
            <a:r>
              <a:rPr lang="ja-JP" altLang="ja-JP" sz="1200" dirty="0" smtClean="0"/>
              <a:t>不正を</a:t>
            </a:r>
            <a:endParaRPr lang="ja-JP" altLang="en-US" sz="1200" dirty="0" smtClean="0"/>
          </a:p>
          <a:p>
            <a:r>
              <a:rPr lang="ja-JP" altLang="ja-JP" sz="1200" dirty="0" smtClean="0"/>
              <a:t>見逃す</a:t>
            </a:r>
            <a:r>
              <a:rPr lang="ja-JP" altLang="ja-JP" sz="1200" dirty="0"/>
              <a:t>温床になり、清濁併せ呑むことを</a:t>
            </a:r>
            <a:r>
              <a:rPr lang="ja-JP" altLang="ja-JP" sz="1200" dirty="0" smtClean="0"/>
              <a:t>よし</a:t>
            </a:r>
            <a:endParaRPr lang="ja-JP" altLang="en-US" sz="1200" dirty="0" smtClean="0"/>
          </a:p>
          <a:p>
            <a:r>
              <a:rPr lang="ja-JP" altLang="ja-JP" sz="1200" dirty="0" smtClean="0"/>
              <a:t>と</a:t>
            </a:r>
            <a:r>
              <a:rPr lang="ja-JP" altLang="ja-JP" sz="1200" dirty="0"/>
              <a:t>する考えはこれを助長するおそれ</a:t>
            </a:r>
            <a:r>
              <a:rPr lang="ja-JP" altLang="ja-JP" sz="1200" dirty="0" smtClean="0"/>
              <a:t>あり</a:t>
            </a:r>
            <a:r>
              <a:rPr lang="ja-JP" altLang="en-US" sz="1200" dirty="0" smtClean="0"/>
              <a:t>。</a:t>
            </a:r>
            <a:endParaRPr kumimoji="1" lang="ja-JP" altLang="en-US" sz="1200" dirty="0"/>
          </a:p>
        </p:txBody>
      </p:sp>
      <p:sp>
        <p:nvSpPr>
          <p:cNvPr id="34" name="テキスト ボックス 33"/>
          <p:cNvSpPr txBox="1"/>
          <p:nvPr/>
        </p:nvSpPr>
        <p:spPr>
          <a:xfrm>
            <a:off x="5403771" y="4653136"/>
            <a:ext cx="3538588" cy="830997"/>
          </a:xfrm>
          <a:prstGeom prst="rect">
            <a:avLst/>
          </a:prstGeom>
          <a:noFill/>
        </p:spPr>
        <p:txBody>
          <a:bodyPr wrap="square" rtlCol="0">
            <a:spAutoFit/>
          </a:bodyPr>
          <a:lstStyle/>
          <a:p>
            <a:r>
              <a:rPr lang="ja-JP" altLang="ja-JP" sz="1200" dirty="0"/>
              <a:t>日本人は不正と分かっていても他人の意見に反論するのが苦手のように思われる。心理学でいうところの「同調」におちいりやすい。相手の立場を思いやる、和を乱すことを恐れるためか。</a:t>
            </a:r>
            <a:endParaRPr kumimoji="1" lang="ja-JP" altLang="en-US" sz="1200" dirty="0"/>
          </a:p>
        </p:txBody>
      </p:sp>
      <p:sp>
        <p:nvSpPr>
          <p:cNvPr id="35" name="テキスト ボックス 34"/>
          <p:cNvSpPr txBox="1"/>
          <p:nvPr/>
        </p:nvSpPr>
        <p:spPr>
          <a:xfrm>
            <a:off x="8616061" y="6525344"/>
            <a:ext cx="492443" cy="276999"/>
          </a:xfrm>
          <a:prstGeom prst="rect">
            <a:avLst/>
          </a:prstGeom>
          <a:noFill/>
        </p:spPr>
        <p:txBody>
          <a:bodyPr wrap="none" rtlCol="0">
            <a:spAutoFit/>
          </a:bodyPr>
          <a:lstStyle/>
          <a:p>
            <a:r>
              <a:rPr kumimoji="1" lang="ja-JP" altLang="en-US" sz="1200" dirty="0" smtClean="0"/>
              <a:t>以上</a:t>
            </a:r>
            <a:endParaRPr kumimoji="1" lang="ja-JP" altLang="en-US" sz="1200" dirty="0"/>
          </a:p>
        </p:txBody>
      </p:sp>
      <p:sp>
        <p:nvSpPr>
          <p:cNvPr id="2" name="テキスト ボックス 1"/>
          <p:cNvSpPr txBox="1"/>
          <p:nvPr/>
        </p:nvSpPr>
        <p:spPr>
          <a:xfrm>
            <a:off x="1403648" y="6113041"/>
            <a:ext cx="6120680" cy="600164"/>
          </a:xfrm>
          <a:prstGeom prst="rect">
            <a:avLst/>
          </a:prstGeom>
          <a:noFill/>
          <a:ln>
            <a:solidFill>
              <a:schemeClr val="tx1"/>
            </a:solidFill>
            <a:prstDash val="sysDot"/>
          </a:ln>
        </p:spPr>
        <p:txBody>
          <a:bodyPr wrap="square" rtlCol="0">
            <a:spAutoFit/>
          </a:bodyPr>
          <a:lstStyle/>
          <a:p>
            <a:r>
              <a:rPr kumimoji="1" lang="ja-JP" altLang="en-US" sz="1100" dirty="0" smtClean="0"/>
              <a:t>課題</a:t>
            </a:r>
          </a:p>
          <a:p>
            <a:r>
              <a:rPr lang="ja-JP" altLang="en-US" sz="1100" dirty="0" smtClean="0"/>
              <a:t>　①日本人の「ルール違反に対する倫理観」が高いのはなぜか？　武士道その他で説明できるのか？</a:t>
            </a:r>
          </a:p>
          <a:p>
            <a:r>
              <a:rPr kumimoji="1" lang="ja-JP" altLang="en-US" sz="1100" dirty="0" smtClean="0"/>
              <a:t>　②これまでの研究で全体感はつかめたが、論証のためにはさらなる研究必要。</a:t>
            </a:r>
            <a:endParaRPr kumimoji="1" lang="ja-JP" altLang="en-US" sz="1100" dirty="0"/>
          </a:p>
        </p:txBody>
      </p:sp>
    </p:spTree>
    <p:extLst>
      <p:ext uri="{BB962C8B-B14F-4D97-AF65-F5344CB8AC3E}">
        <p14:creationId xmlns:p14="http://schemas.microsoft.com/office/powerpoint/2010/main" val="3346070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1713</TotalTime>
  <Words>392</Words>
  <Application>Microsoft Office PowerPoint</Application>
  <PresentationFormat>画面に合わせる (4:3)</PresentationFormat>
  <Paragraphs>37</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Atsuki Kobayashi</dc:creator>
  <cp:lastModifiedBy>Atsuki Kobayashi</cp:lastModifiedBy>
  <cp:revision>23</cp:revision>
  <cp:lastPrinted>2017-06-23T00:14:51Z</cp:lastPrinted>
  <dcterms:created xsi:type="dcterms:W3CDTF">2017-06-22T00:22:08Z</dcterms:created>
  <dcterms:modified xsi:type="dcterms:W3CDTF">2017-06-25T01:44:22Z</dcterms:modified>
</cp:coreProperties>
</file>